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6" r:id="rId2"/>
    <p:sldId id="265" r:id="rId3"/>
    <p:sldId id="274" r:id="rId4"/>
    <p:sldId id="275" r:id="rId5"/>
    <p:sldId id="276" r:id="rId6"/>
    <p:sldId id="277" r:id="rId7"/>
    <p:sldId id="279" r:id="rId8"/>
    <p:sldId id="278" r:id="rId9"/>
    <p:sldId id="286" r:id="rId10"/>
    <p:sldId id="281" r:id="rId11"/>
    <p:sldId id="282" r:id="rId12"/>
    <p:sldId id="283" r:id="rId13"/>
    <p:sldId id="284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</p:sldIdLst>
  <p:sldSz cx="6858000" cy="9906000" type="A4"/>
  <p:notesSz cx="6769100" cy="9906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FF0000"/>
    <a:srgbClr val="FFC000"/>
    <a:srgbClr val="FFD966"/>
    <a:srgbClr val="A9D18E"/>
    <a:srgbClr val="9DC3E6"/>
    <a:srgbClr val="9999FF"/>
    <a:srgbClr val="ACBECF"/>
    <a:srgbClr val="A7BBCD"/>
    <a:srgbClr val="577A9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>
        <p:scale>
          <a:sx n="125" d="100"/>
          <a:sy n="125" d="100"/>
        </p:scale>
        <p:origin x="-2304" y="271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2352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3277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34257" y="0"/>
            <a:ext cx="2933277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3975FD-C1B9-4915-A8DA-36D1946C6199}" type="datetimeFigureOut">
              <a:rPr lang="ko-KR" altLang="en-US" smtClean="0"/>
              <a:pPr/>
              <a:t>2017-03-06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33277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34257" y="9408981"/>
            <a:ext cx="2933277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CBE31-7C0A-42D6-BDCE-58B1F4259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375105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3277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34257" y="0"/>
            <a:ext cx="2933277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29DBCA-A7BE-45B0-9175-84EB63C382FE}" type="datetimeFigureOut">
              <a:rPr lang="ko-KR" altLang="en-US" smtClean="0"/>
              <a:pPr/>
              <a:t>2017-03-06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27263" y="1238250"/>
            <a:ext cx="2314575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6910" y="4767262"/>
            <a:ext cx="5415280" cy="39004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933277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34257" y="9408981"/>
            <a:ext cx="2933277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DF1EC4-E25A-4D43-98C3-1BD4314D7A6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347577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DF1EC4-E25A-4D43-98C3-1BD4314D7A6E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16691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6858000" cy="9906000"/>
          </a:xfrm>
          <a:prstGeom prst="rect">
            <a:avLst/>
          </a:prstGeom>
        </p:spPr>
      </p:pic>
      <p:sp>
        <p:nvSpPr>
          <p:cNvPr id="9" name="자유형 8"/>
          <p:cNvSpPr/>
          <p:nvPr userDrawn="1"/>
        </p:nvSpPr>
        <p:spPr>
          <a:xfrm>
            <a:off x="-11574" y="-3390"/>
            <a:ext cx="6869574" cy="6813757"/>
          </a:xfrm>
          <a:custGeom>
            <a:avLst/>
            <a:gdLst>
              <a:gd name="connsiteX0" fmla="*/ 0 w 6863188"/>
              <a:gd name="connsiteY0" fmla="*/ 0 h 5832465"/>
              <a:gd name="connsiteX1" fmla="*/ 6863188 w 6863188"/>
              <a:gd name="connsiteY1" fmla="*/ 0 h 5832465"/>
              <a:gd name="connsiteX2" fmla="*/ 6863188 w 6863188"/>
              <a:gd name="connsiteY2" fmla="*/ 5457209 h 5832465"/>
              <a:gd name="connsiteX3" fmla="*/ 6763456 w 6863188"/>
              <a:gd name="connsiteY3" fmla="*/ 5416085 h 5832465"/>
              <a:gd name="connsiteX4" fmla="*/ 2718885 w 6863188"/>
              <a:gd name="connsiteY4" fmla="*/ 5020480 h 5832465"/>
              <a:gd name="connsiteX5" fmla="*/ 108132 w 6863188"/>
              <a:gd name="connsiteY5" fmla="*/ 5777230 h 5832465"/>
              <a:gd name="connsiteX6" fmla="*/ 0 w 6863188"/>
              <a:gd name="connsiteY6" fmla="*/ 5832465 h 583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63188" h="5832465">
                <a:moveTo>
                  <a:pt x="0" y="0"/>
                </a:moveTo>
                <a:lnTo>
                  <a:pt x="6863188" y="0"/>
                </a:lnTo>
                <a:lnTo>
                  <a:pt x="6863188" y="5457209"/>
                </a:lnTo>
                <a:lnTo>
                  <a:pt x="6763456" y="5416085"/>
                </a:lnTo>
                <a:cubicBezTo>
                  <a:pt x="5603266" y="4990252"/>
                  <a:pt x="4189521" y="4828175"/>
                  <a:pt x="2718885" y="5020480"/>
                </a:cubicBezTo>
                <a:cubicBezTo>
                  <a:pt x="1753781" y="5146678"/>
                  <a:pt x="869105" y="5411774"/>
                  <a:pt x="108132" y="5777230"/>
                </a:cubicBezTo>
                <a:lnTo>
                  <a:pt x="0" y="5832465"/>
                </a:lnTo>
                <a:close/>
              </a:path>
            </a:pathLst>
          </a:custGeom>
          <a:solidFill>
            <a:schemeClr val="accent1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자유형 7"/>
          <p:cNvSpPr/>
          <p:nvPr userDrawn="1"/>
        </p:nvSpPr>
        <p:spPr>
          <a:xfrm>
            <a:off x="563963" y="5548613"/>
            <a:ext cx="6294037" cy="4357387"/>
          </a:xfrm>
          <a:custGeom>
            <a:avLst/>
            <a:gdLst>
              <a:gd name="connsiteX0" fmla="*/ 4968476 w 6294037"/>
              <a:gd name="connsiteY0" fmla="*/ 46 h 4357387"/>
              <a:gd name="connsiteX1" fmla="*/ 6226913 w 6294037"/>
              <a:gd name="connsiteY1" fmla="*/ 206084 h 4357387"/>
              <a:gd name="connsiteX2" fmla="*/ 6294037 w 6294037"/>
              <a:gd name="connsiteY2" fmla="*/ 234023 h 4357387"/>
              <a:gd name="connsiteX3" fmla="*/ 6294037 w 6294037"/>
              <a:gd name="connsiteY3" fmla="*/ 4357387 h 4357387"/>
              <a:gd name="connsiteX4" fmla="*/ 41333 w 6294037"/>
              <a:gd name="connsiteY4" fmla="*/ 4357387 h 4357387"/>
              <a:gd name="connsiteX5" fmla="*/ 33583 w 6294037"/>
              <a:gd name="connsiteY5" fmla="*/ 4321353 h 4357387"/>
              <a:gd name="connsiteX6" fmla="*/ 1922676 w 6294037"/>
              <a:gd name="connsiteY6" fmla="*/ 949197 h 4357387"/>
              <a:gd name="connsiteX7" fmla="*/ 4968476 w 6294037"/>
              <a:gd name="connsiteY7" fmla="*/ 46 h 4357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94037" h="4357387">
                <a:moveTo>
                  <a:pt x="4968476" y="46"/>
                </a:moveTo>
                <a:cubicBezTo>
                  <a:pt x="5418375" y="2060"/>
                  <a:pt x="5845715" y="70621"/>
                  <a:pt x="6226913" y="206084"/>
                </a:cubicBezTo>
                <a:lnTo>
                  <a:pt x="6294037" y="234023"/>
                </a:lnTo>
                <a:lnTo>
                  <a:pt x="6294037" y="4357387"/>
                </a:lnTo>
                <a:lnTo>
                  <a:pt x="41333" y="4357387"/>
                </a:lnTo>
                <a:lnTo>
                  <a:pt x="33583" y="4321353"/>
                </a:lnTo>
                <a:cubicBezTo>
                  <a:pt x="-165864" y="3209856"/>
                  <a:pt x="530599" y="1874188"/>
                  <a:pt x="1922676" y="949197"/>
                </a:cubicBezTo>
                <a:cubicBezTo>
                  <a:pt x="2879729" y="313266"/>
                  <a:pt x="3978697" y="-4385"/>
                  <a:pt x="4968476" y="46"/>
                </a:cubicBezTo>
                <a:close/>
              </a:path>
            </a:pathLst>
          </a:custGeom>
          <a:solidFill>
            <a:srgbClr val="0149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/>
          <p:cNvGrpSpPr/>
          <p:nvPr userDrawn="1"/>
        </p:nvGrpSpPr>
        <p:grpSpPr>
          <a:xfrm rot="5400000">
            <a:off x="1330905" y="4391607"/>
            <a:ext cx="4191000" cy="6863189"/>
            <a:chOff x="6353301" y="-2"/>
            <a:chExt cx="5838699" cy="6858002"/>
          </a:xfrm>
        </p:grpSpPr>
        <p:sp>
          <p:nvSpPr>
            <p:cNvPr id="11" name="자유형 10"/>
            <p:cNvSpPr/>
            <p:nvPr/>
          </p:nvSpPr>
          <p:spPr>
            <a:xfrm>
              <a:off x="6850837" y="-2"/>
              <a:ext cx="5341163" cy="6858002"/>
            </a:xfrm>
            <a:custGeom>
              <a:avLst/>
              <a:gdLst>
                <a:gd name="connsiteX0" fmla="*/ 270108 w 5341163"/>
                <a:gd name="connsiteY0" fmla="*/ 0 h 6858000"/>
                <a:gd name="connsiteX1" fmla="*/ 492888 w 5341163"/>
                <a:gd name="connsiteY1" fmla="*/ 0 h 6858000"/>
                <a:gd name="connsiteX2" fmla="*/ 460036 w 5341163"/>
                <a:gd name="connsiteY2" fmla="*/ 67126 h 6858000"/>
                <a:gd name="connsiteX3" fmla="*/ 1333792 w 5341163"/>
                <a:gd name="connsiteY3" fmla="*/ 4371362 h 6858000"/>
                <a:gd name="connsiteX4" fmla="*/ 5298793 w 5341163"/>
                <a:gd name="connsiteY4" fmla="*/ 6260454 h 6858000"/>
                <a:gd name="connsiteX5" fmla="*/ 5341163 w 5341163"/>
                <a:gd name="connsiteY5" fmla="*/ 6252704 h 6858000"/>
                <a:gd name="connsiteX6" fmla="*/ 5341163 w 5341163"/>
                <a:gd name="connsiteY6" fmla="*/ 6858000 h 6858000"/>
                <a:gd name="connsiteX7" fmla="*/ 3220536 w 5341163"/>
                <a:gd name="connsiteY7" fmla="*/ 6858000 h 6858000"/>
                <a:gd name="connsiteX8" fmla="*/ 3094521 w 5341163"/>
                <a:gd name="connsiteY8" fmla="*/ 6796375 h 6858000"/>
                <a:gd name="connsiteX9" fmla="*/ 770598 w 5341163"/>
                <a:gd name="connsiteY9" fmla="*/ 4449545 h 6858000"/>
                <a:gd name="connsiteX10" fmla="*/ 267028 w 5341163"/>
                <a:gd name="connsiteY10" fmla="*/ 7224 h 6858000"/>
                <a:gd name="connsiteX11" fmla="*/ 270108 w 5341163"/>
                <a:gd name="connsiteY11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341163" h="6858000">
                  <a:moveTo>
                    <a:pt x="270108" y="0"/>
                  </a:moveTo>
                  <a:lnTo>
                    <a:pt x="492888" y="0"/>
                  </a:lnTo>
                  <a:lnTo>
                    <a:pt x="460036" y="67126"/>
                  </a:lnTo>
                  <a:cubicBezTo>
                    <a:pt x="-49656" y="1286959"/>
                    <a:pt x="246183" y="2979285"/>
                    <a:pt x="1333792" y="4371362"/>
                  </a:cubicBezTo>
                  <a:cubicBezTo>
                    <a:pt x="2421402" y="5763439"/>
                    <a:pt x="3991889" y="6459901"/>
                    <a:pt x="5298793" y="6260454"/>
                  </a:cubicBezTo>
                  <a:lnTo>
                    <a:pt x="5341163" y="6252704"/>
                  </a:lnTo>
                  <a:lnTo>
                    <a:pt x="5341163" y="6858000"/>
                  </a:lnTo>
                  <a:lnTo>
                    <a:pt x="3220536" y="6858000"/>
                  </a:lnTo>
                  <a:lnTo>
                    <a:pt x="3094521" y="6796375"/>
                  </a:lnTo>
                  <a:cubicBezTo>
                    <a:pt x="2187635" y="6312930"/>
                    <a:pt x="1356566" y="5506661"/>
                    <a:pt x="770598" y="4449545"/>
                  </a:cubicBezTo>
                  <a:cubicBezTo>
                    <a:pt x="-62781" y="2946092"/>
                    <a:pt x="-203149" y="1291078"/>
                    <a:pt x="267028" y="7224"/>
                  </a:cubicBezTo>
                  <a:lnTo>
                    <a:pt x="270108" y="0"/>
                  </a:lnTo>
                  <a:close/>
                </a:path>
              </a:pathLst>
            </a:custGeom>
            <a:gradFill>
              <a:gsLst>
                <a:gs pos="79000">
                  <a:srgbClr val="DEEDFA"/>
                </a:gs>
                <a:gs pos="100000">
                  <a:srgbClr val="A1CBF1"/>
                </a:gs>
              </a:gsLst>
              <a:lin ang="5400000" scaled="1"/>
            </a:gradFill>
            <a:ln>
              <a:noFill/>
            </a:ln>
            <a:effectLst>
              <a:outerShdw blurRad="50800" dist="38100" dir="18900000" algn="b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/>
          </p:nvSpPr>
          <p:spPr>
            <a:xfrm>
              <a:off x="6697667" y="-2"/>
              <a:ext cx="3479610" cy="6858002"/>
            </a:xfrm>
            <a:custGeom>
              <a:avLst/>
              <a:gdLst>
                <a:gd name="connsiteX0" fmla="*/ 370856 w 3479610"/>
                <a:gd name="connsiteY0" fmla="*/ 0 h 6858000"/>
                <a:gd name="connsiteX1" fmla="*/ 529181 w 3479610"/>
                <a:gd name="connsiteY1" fmla="*/ 1 h 6858000"/>
                <a:gd name="connsiteX2" fmla="*/ 526102 w 3479610"/>
                <a:gd name="connsiteY2" fmla="*/ 7223 h 6858000"/>
                <a:gd name="connsiteX3" fmla="*/ 1029669 w 3479610"/>
                <a:gd name="connsiteY3" fmla="*/ 4449544 h 6858000"/>
                <a:gd name="connsiteX4" fmla="*/ 3353593 w 3479610"/>
                <a:gd name="connsiteY4" fmla="*/ 6796373 h 6858000"/>
                <a:gd name="connsiteX5" fmla="*/ 3479610 w 3479610"/>
                <a:gd name="connsiteY5" fmla="*/ 6858000 h 6858000"/>
                <a:gd name="connsiteX6" fmla="*/ 1669045 w 3479610"/>
                <a:gd name="connsiteY6" fmla="*/ 6858000 h 6858000"/>
                <a:gd name="connsiteX7" fmla="*/ 1626958 w 3479610"/>
                <a:gd name="connsiteY7" fmla="*/ 6808612 h 6858000"/>
                <a:gd name="connsiteX8" fmla="*/ 256626 w 3479610"/>
                <a:gd name="connsiteY8" fmla="*/ 4101357 h 6858000"/>
                <a:gd name="connsiteX9" fmla="*/ 311512 w 3479610"/>
                <a:gd name="connsiteY9" fmla="*/ 157775 h 6858000"/>
                <a:gd name="connsiteX10" fmla="*/ 370856 w 3479610"/>
                <a:gd name="connsiteY10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479610" h="6858000">
                  <a:moveTo>
                    <a:pt x="370856" y="0"/>
                  </a:moveTo>
                  <a:lnTo>
                    <a:pt x="529181" y="1"/>
                  </a:lnTo>
                  <a:lnTo>
                    <a:pt x="526102" y="7223"/>
                  </a:lnTo>
                  <a:cubicBezTo>
                    <a:pt x="55924" y="1291078"/>
                    <a:pt x="196294" y="2946092"/>
                    <a:pt x="1029669" y="4449544"/>
                  </a:cubicBezTo>
                  <a:cubicBezTo>
                    <a:pt x="1615639" y="5506660"/>
                    <a:pt x="2446709" y="6312929"/>
                    <a:pt x="3353593" y="6796373"/>
                  </a:cubicBezTo>
                  <a:lnTo>
                    <a:pt x="3479610" y="6858000"/>
                  </a:lnTo>
                  <a:lnTo>
                    <a:pt x="1669045" y="6858000"/>
                  </a:lnTo>
                  <a:lnTo>
                    <a:pt x="1626958" y="6808612"/>
                  </a:lnTo>
                  <a:cubicBezTo>
                    <a:pt x="1017823" y="6066476"/>
                    <a:pt x="536453" y="5145687"/>
                    <a:pt x="256626" y="4101357"/>
                  </a:cubicBezTo>
                  <a:cubicBezTo>
                    <a:pt x="-116476" y="2708919"/>
                    <a:pt x="-69468" y="1327536"/>
                    <a:pt x="311512" y="157775"/>
                  </a:cubicBezTo>
                  <a:lnTo>
                    <a:pt x="370856" y="0"/>
                  </a:lnTo>
                  <a:close/>
                </a:path>
              </a:pathLst>
            </a:custGeom>
            <a:gradFill>
              <a:gsLst>
                <a:gs pos="75000">
                  <a:srgbClr val="1E2E4D"/>
                </a:gs>
                <a:gs pos="100000">
                  <a:srgbClr val="333B41"/>
                </a:gs>
              </a:gsLst>
              <a:lin ang="5400000" scaled="1"/>
            </a:gradFill>
            <a:ln>
              <a:noFill/>
            </a:ln>
            <a:effectLst>
              <a:outerShdw blurRad="50800" dist="38100" dir="18900000" algn="b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/>
          </p:nvSpPr>
          <p:spPr>
            <a:xfrm>
              <a:off x="6353301" y="-2"/>
              <a:ext cx="2056678" cy="6858002"/>
            </a:xfrm>
            <a:custGeom>
              <a:avLst/>
              <a:gdLst>
                <a:gd name="connsiteX0" fmla="*/ 607783 w 2056678"/>
                <a:gd name="connsiteY0" fmla="*/ 0 h 6866932"/>
                <a:gd name="connsiteX1" fmla="*/ 728396 w 2056678"/>
                <a:gd name="connsiteY1" fmla="*/ 0 h 6866932"/>
                <a:gd name="connsiteX2" fmla="*/ 691565 w 2056678"/>
                <a:gd name="connsiteY2" fmla="*/ 106915 h 6866932"/>
                <a:gd name="connsiteX3" fmla="*/ 707174 w 2056678"/>
                <a:gd name="connsiteY3" fmla="*/ 4182517 h 6866932"/>
                <a:gd name="connsiteX4" fmla="*/ 1898305 w 2056678"/>
                <a:gd name="connsiteY4" fmla="*/ 6663429 h 6866932"/>
                <a:gd name="connsiteX5" fmla="*/ 2056678 w 2056678"/>
                <a:gd name="connsiteY5" fmla="*/ 6866932 h 6866932"/>
                <a:gd name="connsiteX6" fmla="*/ 1049010 w 2056678"/>
                <a:gd name="connsiteY6" fmla="*/ 6866932 h 6866932"/>
                <a:gd name="connsiteX7" fmla="*/ 984064 w 2056678"/>
                <a:gd name="connsiteY7" fmla="*/ 6758740 h 6866932"/>
                <a:gd name="connsiteX8" fmla="*/ 94273 w 2056678"/>
                <a:gd name="connsiteY8" fmla="*/ 4146564 h 6866932"/>
                <a:gd name="connsiteX9" fmla="*/ 559428 w 2056678"/>
                <a:gd name="connsiteY9" fmla="*/ 99789 h 6866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56678" h="6866932">
                  <a:moveTo>
                    <a:pt x="607783" y="0"/>
                  </a:moveTo>
                  <a:lnTo>
                    <a:pt x="728396" y="0"/>
                  </a:lnTo>
                  <a:lnTo>
                    <a:pt x="691565" y="106915"/>
                  </a:lnTo>
                  <a:cubicBezTo>
                    <a:pt x="331549" y="1322258"/>
                    <a:pt x="309238" y="2750373"/>
                    <a:pt x="707174" y="4182517"/>
                  </a:cubicBezTo>
                  <a:cubicBezTo>
                    <a:pt x="968318" y="5122360"/>
                    <a:pt x="1382055" y="5961756"/>
                    <a:pt x="1898305" y="6663429"/>
                  </a:cubicBezTo>
                  <a:lnTo>
                    <a:pt x="2056678" y="6866932"/>
                  </a:lnTo>
                  <a:lnTo>
                    <a:pt x="1049010" y="6866932"/>
                  </a:lnTo>
                  <a:lnTo>
                    <a:pt x="984064" y="6758740"/>
                  </a:lnTo>
                  <a:cubicBezTo>
                    <a:pt x="554359" y="5997353"/>
                    <a:pt x="242658" y="5112194"/>
                    <a:pt x="94273" y="4146564"/>
                  </a:cubicBezTo>
                  <a:cubicBezTo>
                    <a:pt x="-131840" y="2675126"/>
                    <a:pt x="58731" y="1260611"/>
                    <a:pt x="559428" y="99789"/>
                  </a:cubicBezTo>
                  <a:close/>
                </a:path>
              </a:pathLst>
            </a:custGeom>
            <a:gradFill>
              <a:gsLst>
                <a:gs pos="50000">
                  <a:srgbClr val="283959"/>
                </a:gs>
                <a:gs pos="100000">
                  <a:schemeClr val="accent5">
                    <a:lumMod val="75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50800" dist="38100" dir="18900000" algn="b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14" name="자유형 13"/>
          <p:cNvSpPr/>
          <p:nvPr userDrawn="1"/>
        </p:nvSpPr>
        <p:spPr>
          <a:xfrm rot="20979633">
            <a:off x="-406017" y="5343507"/>
            <a:ext cx="7666239" cy="3788505"/>
          </a:xfrm>
          <a:custGeom>
            <a:avLst/>
            <a:gdLst>
              <a:gd name="connsiteX0" fmla="*/ 11986115 w 11986115"/>
              <a:gd name="connsiteY0" fmla="*/ 17691 h 4823816"/>
              <a:gd name="connsiteX1" fmla="*/ 11814213 w 11986115"/>
              <a:gd name="connsiteY1" fmla="*/ 316087 h 4823816"/>
              <a:gd name="connsiteX2" fmla="*/ 110219 w 11986115"/>
              <a:gd name="connsiteY2" fmla="*/ 4659726 h 4823816"/>
              <a:gd name="connsiteX3" fmla="*/ 0 w 11986115"/>
              <a:gd name="connsiteY3" fmla="*/ 4823816 h 4823816"/>
              <a:gd name="connsiteX4" fmla="*/ 70260 w 11986115"/>
              <a:gd name="connsiteY4" fmla="*/ 4155339 h 4823816"/>
              <a:gd name="connsiteX5" fmla="*/ 302343 w 11986115"/>
              <a:gd name="connsiteY5" fmla="*/ 3966549 h 4823816"/>
              <a:gd name="connsiteX6" fmla="*/ 11728996 w 11986115"/>
              <a:gd name="connsiteY6" fmla="*/ 130867 h 4823816"/>
              <a:gd name="connsiteX7" fmla="*/ 11816744 w 11986115"/>
              <a:gd name="connsiteY7" fmla="*/ 0 h 4823816"/>
              <a:gd name="connsiteX0" fmla="*/ 11986115 w 11986115"/>
              <a:gd name="connsiteY0" fmla="*/ 17691 h 4823816"/>
              <a:gd name="connsiteX1" fmla="*/ 11814213 w 11986115"/>
              <a:gd name="connsiteY1" fmla="*/ 316087 h 4823816"/>
              <a:gd name="connsiteX2" fmla="*/ 110219 w 11986115"/>
              <a:gd name="connsiteY2" fmla="*/ 4659726 h 4823816"/>
              <a:gd name="connsiteX3" fmla="*/ 0 w 11986115"/>
              <a:gd name="connsiteY3" fmla="*/ 4823816 h 4823816"/>
              <a:gd name="connsiteX4" fmla="*/ 70260 w 11986115"/>
              <a:gd name="connsiteY4" fmla="*/ 4155339 h 4823816"/>
              <a:gd name="connsiteX5" fmla="*/ 302343 w 11986115"/>
              <a:gd name="connsiteY5" fmla="*/ 3966549 h 4823816"/>
              <a:gd name="connsiteX6" fmla="*/ 11728996 w 11986115"/>
              <a:gd name="connsiteY6" fmla="*/ 130867 h 4823816"/>
              <a:gd name="connsiteX7" fmla="*/ 11816744 w 11986115"/>
              <a:gd name="connsiteY7" fmla="*/ 0 h 4823816"/>
              <a:gd name="connsiteX8" fmla="*/ 11986115 w 11986115"/>
              <a:gd name="connsiteY8" fmla="*/ 17691 h 4823816"/>
              <a:gd name="connsiteX0" fmla="*/ 11986115 w 12044240"/>
              <a:gd name="connsiteY0" fmla="*/ 153682 h 4959807"/>
              <a:gd name="connsiteX1" fmla="*/ 11814213 w 12044240"/>
              <a:gd name="connsiteY1" fmla="*/ 452078 h 4959807"/>
              <a:gd name="connsiteX2" fmla="*/ 110219 w 12044240"/>
              <a:gd name="connsiteY2" fmla="*/ 4795717 h 4959807"/>
              <a:gd name="connsiteX3" fmla="*/ 0 w 12044240"/>
              <a:gd name="connsiteY3" fmla="*/ 4959807 h 4959807"/>
              <a:gd name="connsiteX4" fmla="*/ 70260 w 12044240"/>
              <a:gd name="connsiteY4" fmla="*/ 4291330 h 4959807"/>
              <a:gd name="connsiteX5" fmla="*/ 302343 w 12044240"/>
              <a:gd name="connsiteY5" fmla="*/ 4102540 h 4959807"/>
              <a:gd name="connsiteX6" fmla="*/ 11728996 w 12044240"/>
              <a:gd name="connsiteY6" fmla="*/ 266858 h 4959807"/>
              <a:gd name="connsiteX7" fmla="*/ 12044240 w 12044240"/>
              <a:gd name="connsiteY7" fmla="*/ 0 h 4959807"/>
              <a:gd name="connsiteX8" fmla="*/ 11986115 w 12044240"/>
              <a:gd name="connsiteY8" fmla="*/ 153682 h 4959807"/>
              <a:gd name="connsiteX0" fmla="*/ 11986115 w 12044240"/>
              <a:gd name="connsiteY0" fmla="*/ 153682 h 4959807"/>
              <a:gd name="connsiteX1" fmla="*/ 11814213 w 12044240"/>
              <a:gd name="connsiteY1" fmla="*/ 452078 h 4959807"/>
              <a:gd name="connsiteX2" fmla="*/ 110219 w 12044240"/>
              <a:gd name="connsiteY2" fmla="*/ 4795717 h 4959807"/>
              <a:gd name="connsiteX3" fmla="*/ 0 w 12044240"/>
              <a:gd name="connsiteY3" fmla="*/ 4959807 h 4959807"/>
              <a:gd name="connsiteX4" fmla="*/ 70260 w 12044240"/>
              <a:gd name="connsiteY4" fmla="*/ 4291330 h 4959807"/>
              <a:gd name="connsiteX5" fmla="*/ 302343 w 12044240"/>
              <a:gd name="connsiteY5" fmla="*/ 4102540 h 4959807"/>
              <a:gd name="connsiteX6" fmla="*/ 11764378 w 12044240"/>
              <a:gd name="connsiteY6" fmla="*/ 310553 h 4959807"/>
              <a:gd name="connsiteX7" fmla="*/ 12044240 w 12044240"/>
              <a:gd name="connsiteY7" fmla="*/ 0 h 4959807"/>
              <a:gd name="connsiteX8" fmla="*/ 11986115 w 12044240"/>
              <a:gd name="connsiteY8" fmla="*/ 153682 h 4959807"/>
              <a:gd name="connsiteX0" fmla="*/ 11986115 w 12044240"/>
              <a:gd name="connsiteY0" fmla="*/ 153682 h 4959807"/>
              <a:gd name="connsiteX1" fmla="*/ 11814213 w 12044240"/>
              <a:gd name="connsiteY1" fmla="*/ 452078 h 4959807"/>
              <a:gd name="connsiteX2" fmla="*/ 110219 w 12044240"/>
              <a:gd name="connsiteY2" fmla="*/ 4795717 h 4959807"/>
              <a:gd name="connsiteX3" fmla="*/ 0 w 12044240"/>
              <a:gd name="connsiteY3" fmla="*/ 4959807 h 4959807"/>
              <a:gd name="connsiteX4" fmla="*/ 70260 w 12044240"/>
              <a:gd name="connsiteY4" fmla="*/ 4291330 h 4959807"/>
              <a:gd name="connsiteX5" fmla="*/ 302343 w 12044240"/>
              <a:gd name="connsiteY5" fmla="*/ 4102540 h 4959807"/>
              <a:gd name="connsiteX6" fmla="*/ 11963416 w 12044240"/>
              <a:gd name="connsiteY6" fmla="*/ 64969 h 4959807"/>
              <a:gd name="connsiteX7" fmla="*/ 12044240 w 12044240"/>
              <a:gd name="connsiteY7" fmla="*/ 0 h 4959807"/>
              <a:gd name="connsiteX8" fmla="*/ 11986115 w 12044240"/>
              <a:gd name="connsiteY8" fmla="*/ 153682 h 4959807"/>
              <a:gd name="connsiteX0" fmla="*/ 11986115 w 12044240"/>
              <a:gd name="connsiteY0" fmla="*/ 153682 h 4959807"/>
              <a:gd name="connsiteX1" fmla="*/ 11814213 w 12044240"/>
              <a:gd name="connsiteY1" fmla="*/ 452078 h 4959807"/>
              <a:gd name="connsiteX2" fmla="*/ 110219 w 12044240"/>
              <a:gd name="connsiteY2" fmla="*/ 4795717 h 4959807"/>
              <a:gd name="connsiteX3" fmla="*/ 0 w 12044240"/>
              <a:gd name="connsiteY3" fmla="*/ 4959807 h 4959807"/>
              <a:gd name="connsiteX4" fmla="*/ 70260 w 12044240"/>
              <a:gd name="connsiteY4" fmla="*/ 4291330 h 4959807"/>
              <a:gd name="connsiteX5" fmla="*/ 302343 w 12044240"/>
              <a:gd name="connsiteY5" fmla="*/ 4102540 h 4959807"/>
              <a:gd name="connsiteX6" fmla="*/ 11963416 w 12044240"/>
              <a:gd name="connsiteY6" fmla="*/ 64969 h 4959807"/>
              <a:gd name="connsiteX7" fmla="*/ 12044240 w 12044240"/>
              <a:gd name="connsiteY7" fmla="*/ 0 h 4959807"/>
              <a:gd name="connsiteX8" fmla="*/ 11986115 w 12044240"/>
              <a:gd name="connsiteY8" fmla="*/ 153682 h 4959807"/>
              <a:gd name="connsiteX0" fmla="*/ 11986115 w 12044240"/>
              <a:gd name="connsiteY0" fmla="*/ 153682 h 4959807"/>
              <a:gd name="connsiteX1" fmla="*/ 11814213 w 12044240"/>
              <a:gd name="connsiteY1" fmla="*/ 452078 h 4959807"/>
              <a:gd name="connsiteX2" fmla="*/ 56829 w 12044240"/>
              <a:gd name="connsiteY2" fmla="*/ 4923358 h 4959807"/>
              <a:gd name="connsiteX3" fmla="*/ 0 w 12044240"/>
              <a:gd name="connsiteY3" fmla="*/ 4959807 h 4959807"/>
              <a:gd name="connsiteX4" fmla="*/ 70260 w 12044240"/>
              <a:gd name="connsiteY4" fmla="*/ 4291330 h 4959807"/>
              <a:gd name="connsiteX5" fmla="*/ 302343 w 12044240"/>
              <a:gd name="connsiteY5" fmla="*/ 4102540 h 4959807"/>
              <a:gd name="connsiteX6" fmla="*/ 11963416 w 12044240"/>
              <a:gd name="connsiteY6" fmla="*/ 64969 h 4959807"/>
              <a:gd name="connsiteX7" fmla="*/ 12044240 w 12044240"/>
              <a:gd name="connsiteY7" fmla="*/ 0 h 4959807"/>
              <a:gd name="connsiteX8" fmla="*/ 11986115 w 12044240"/>
              <a:gd name="connsiteY8" fmla="*/ 153682 h 4959807"/>
              <a:gd name="connsiteX0" fmla="*/ 12090127 w 12148252"/>
              <a:gd name="connsiteY0" fmla="*/ 153682 h 5188729"/>
              <a:gd name="connsiteX1" fmla="*/ 11918225 w 12148252"/>
              <a:gd name="connsiteY1" fmla="*/ 452078 h 5188729"/>
              <a:gd name="connsiteX2" fmla="*/ 160841 w 12148252"/>
              <a:gd name="connsiteY2" fmla="*/ 4923358 h 5188729"/>
              <a:gd name="connsiteX3" fmla="*/ 0 w 12148252"/>
              <a:gd name="connsiteY3" fmla="*/ 5188729 h 5188729"/>
              <a:gd name="connsiteX4" fmla="*/ 174272 w 12148252"/>
              <a:gd name="connsiteY4" fmla="*/ 4291330 h 5188729"/>
              <a:gd name="connsiteX5" fmla="*/ 406355 w 12148252"/>
              <a:gd name="connsiteY5" fmla="*/ 4102540 h 5188729"/>
              <a:gd name="connsiteX6" fmla="*/ 12067428 w 12148252"/>
              <a:gd name="connsiteY6" fmla="*/ 64969 h 5188729"/>
              <a:gd name="connsiteX7" fmla="*/ 12148252 w 12148252"/>
              <a:gd name="connsiteY7" fmla="*/ 0 h 5188729"/>
              <a:gd name="connsiteX8" fmla="*/ 12090127 w 12148252"/>
              <a:gd name="connsiteY8" fmla="*/ 153682 h 5188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48252" h="5188729">
                <a:moveTo>
                  <a:pt x="12090127" y="153682"/>
                </a:moveTo>
                <a:lnTo>
                  <a:pt x="11918225" y="452078"/>
                </a:lnTo>
                <a:cubicBezTo>
                  <a:pt x="7551710" y="7770942"/>
                  <a:pt x="3277219" y="499916"/>
                  <a:pt x="160841" y="4923358"/>
                </a:cubicBezTo>
                <a:lnTo>
                  <a:pt x="0" y="5188729"/>
                </a:lnTo>
                <a:lnTo>
                  <a:pt x="174272" y="4291330"/>
                </a:lnTo>
                <a:lnTo>
                  <a:pt x="406355" y="4102540"/>
                </a:lnTo>
                <a:cubicBezTo>
                  <a:pt x="5987672" y="484260"/>
                  <a:pt x="8394029" y="6200898"/>
                  <a:pt x="12067428" y="64969"/>
                </a:cubicBezTo>
                <a:lnTo>
                  <a:pt x="12148252" y="0"/>
                </a:lnTo>
                <a:lnTo>
                  <a:pt x="12090127" y="153682"/>
                </a:lnTo>
                <a:close/>
              </a:path>
            </a:pathLst>
          </a:custGeom>
          <a:gradFill>
            <a:gsLst>
              <a:gs pos="0">
                <a:srgbClr val="236BBD"/>
              </a:gs>
              <a:gs pos="100000">
                <a:srgbClr val="286CBC"/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5" name="자유형 14"/>
          <p:cNvSpPr/>
          <p:nvPr userDrawn="1"/>
        </p:nvSpPr>
        <p:spPr>
          <a:xfrm flipV="1">
            <a:off x="6384" y="-3390"/>
            <a:ext cx="6863192" cy="2740664"/>
          </a:xfrm>
          <a:custGeom>
            <a:avLst/>
            <a:gdLst>
              <a:gd name="connsiteX0" fmla="*/ 7750678 w 7750678"/>
              <a:gd name="connsiteY0" fmla="*/ 0 h 5163864"/>
              <a:gd name="connsiteX1" fmla="*/ 7750678 w 7750678"/>
              <a:gd name="connsiteY1" fmla="*/ 5163864 h 5163864"/>
              <a:gd name="connsiteX2" fmla="*/ 0 w 7750678"/>
              <a:gd name="connsiteY2" fmla="*/ 5163864 h 5163864"/>
              <a:gd name="connsiteX3" fmla="*/ 245973 w 7750678"/>
              <a:gd name="connsiteY3" fmla="*/ 4797852 h 5163864"/>
              <a:gd name="connsiteX4" fmla="*/ 7732360 w 7750678"/>
              <a:gd name="connsiteY4" fmla="*/ 3636 h 5163864"/>
              <a:gd name="connsiteX0" fmla="*/ 7732360 w 7750678"/>
              <a:gd name="connsiteY0" fmla="*/ 0 h 5160228"/>
              <a:gd name="connsiteX1" fmla="*/ 7750678 w 7750678"/>
              <a:gd name="connsiteY1" fmla="*/ 5160228 h 5160228"/>
              <a:gd name="connsiteX2" fmla="*/ 0 w 7750678"/>
              <a:gd name="connsiteY2" fmla="*/ 5160228 h 5160228"/>
              <a:gd name="connsiteX3" fmla="*/ 245973 w 7750678"/>
              <a:gd name="connsiteY3" fmla="*/ 4794216 h 5160228"/>
              <a:gd name="connsiteX4" fmla="*/ 7732360 w 7750678"/>
              <a:gd name="connsiteY4" fmla="*/ 0 h 5160228"/>
              <a:gd name="connsiteX0" fmla="*/ 7758403 w 7758403"/>
              <a:gd name="connsiteY0" fmla="*/ 0 h 5160228"/>
              <a:gd name="connsiteX1" fmla="*/ 7750678 w 7758403"/>
              <a:gd name="connsiteY1" fmla="*/ 5160228 h 5160228"/>
              <a:gd name="connsiteX2" fmla="*/ 0 w 7758403"/>
              <a:gd name="connsiteY2" fmla="*/ 5160228 h 5160228"/>
              <a:gd name="connsiteX3" fmla="*/ 245973 w 7758403"/>
              <a:gd name="connsiteY3" fmla="*/ 4794216 h 5160228"/>
              <a:gd name="connsiteX4" fmla="*/ 7758403 w 7758403"/>
              <a:gd name="connsiteY4" fmla="*/ 0 h 5160228"/>
              <a:gd name="connsiteX0" fmla="*/ 7758403 w 7758403"/>
              <a:gd name="connsiteY0" fmla="*/ 0 h 5160228"/>
              <a:gd name="connsiteX1" fmla="*/ 7750678 w 7758403"/>
              <a:gd name="connsiteY1" fmla="*/ 5160228 h 5160228"/>
              <a:gd name="connsiteX2" fmla="*/ 0 w 7758403"/>
              <a:gd name="connsiteY2" fmla="*/ 5160228 h 5160228"/>
              <a:gd name="connsiteX3" fmla="*/ 245973 w 7758403"/>
              <a:gd name="connsiteY3" fmla="*/ 4794216 h 5160228"/>
              <a:gd name="connsiteX4" fmla="*/ 7758403 w 7758403"/>
              <a:gd name="connsiteY4" fmla="*/ 0 h 5160228"/>
              <a:gd name="connsiteX0" fmla="*/ 7758403 w 7758403"/>
              <a:gd name="connsiteY0" fmla="*/ 0 h 5160228"/>
              <a:gd name="connsiteX1" fmla="*/ 7750678 w 7758403"/>
              <a:gd name="connsiteY1" fmla="*/ 5160228 h 5160228"/>
              <a:gd name="connsiteX2" fmla="*/ 0 w 7758403"/>
              <a:gd name="connsiteY2" fmla="*/ 5160228 h 5160228"/>
              <a:gd name="connsiteX3" fmla="*/ 245973 w 7758403"/>
              <a:gd name="connsiteY3" fmla="*/ 4794216 h 5160228"/>
              <a:gd name="connsiteX4" fmla="*/ 7758403 w 7758403"/>
              <a:gd name="connsiteY4" fmla="*/ 0 h 5160228"/>
              <a:gd name="connsiteX0" fmla="*/ 7512430 w 7512430"/>
              <a:gd name="connsiteY0" fmla="*/ 0 h 5160228"/>
              <a:gd name="connsiteX1" fmla="*/ 7504705 w 7512430"/>
              <a:gd name="connsiteY1" fmla="*/ 5160228 h 5160228"/>
              <a:gd name="connsiteX2" fmla="*/ 0 w 7512430"/>
              <a:gd name="connsiteY2" fmla="*/ 4794216 h 5160228"/>
              <a:gd name="connsiteX3" fmla="*/ 7512430 w 7512430"/>
              <a:gd name="connsiteY3" fmla="*/ 0 h 5160228"/>
              <a:gd name="connsiteX0" fmla="*/ 7785876 w 7785876"/>
              <a:gd name="connsiteY0" fmla="*/ 0 h 5196763"/>
              <a:gd name="connsiteX1" fmla="*/ 7778151 w 7785876"/>
              <a:gd name="connsiteY1" fmla="*/ 5160228 h 5196763"/>
              <a:gd name="connsiteX2" fmla="*/ 0 w 7785876"/>
              <a:gd name="connsiteY2" fmla="*/ 5196763 h 5196763"/>
              <a:gd name="connsiteX3" fmla="*/ 7785876 w 7785876"/>
              <a:gd name="connsiteY3" fmla="*/ 0 h 5196763"/>
              <a:gd name="connsiteX0" fmla="*/ 7785876 w 7785876"/>
              <a:gd name="connsiteY0" fmla="*/ 0 h 5160228"/>
              <a:gd name="connsiteX1" fmla="*/ 7778151 w 7785876"/>
              <a:gd name="connsiteY1" fmla="*/ 5160228 h 5160228"/>
              <a:gd name="connsiteX2" fmla="*/ 0 w 7785876"/>
              <a:gd name="connsiteY2" fmla="*/ 5156508 h 5160228"/>
              <a:gd name="connsiteX3" fmla="*/ 7785876 w 7785876"/>
              <a:gd name="connsiteY3" fmla="*/ 0 h 5160228"/>
              <a:gd name="connsiteX0" fmla="*/ 7785876 w 7797696"/>
              <a:gd name="connsiteY0" fmla="*/ 0 h 5160228"/>
              <a:gd name="connsiteX1" fmla="*/ 7797696 w 7797696"/>
              <a:gd name="connsiteY1" fmla="*/ 5160228 h 5160228"/>
              <a:gd name="connsiteX2" fmla="*/ 0 w 7797696"/>
              <a:gd name="connsiteY2" fmla="*/ 5156508 h 5160228"/>
              <a:gd name="connsiteX3" fmla="*/ 7785876 w 7797696"/>
              <a:gd name="connsiteY3" fmla="*/ 0 h 5160228"/>
              <a:gd name="connsiteX0" fmla="*/ 7785876 w 7797696"/>
              <a:gd name="connsiteY0" fmla="*/ 0 h 5160228"/>
              <a:gd name="connsiteX1" fmla="*/ 7797696 w 7797696"/>
              <a:gd name="connsiteY1" fmla="*/ 5160228 h 5160228"/>
              <a:gd name="connsiteX2" fmla="*/ 0 w 7797696"/>
              <a:gd name="connsiteY2" fmla="*/ 5156508 h 5160228"/>
              <a:gd name="connsiteX3" fmla="*/ 7785876 w 7797696"/>
              <a:gd name="connsiteY3" fmla="*/ 0 h 5160228"/>
              <a:gd name="connsiteX0" fmla="*/ 7785876 w 7797696"/>
              <a:gd name="connsiteY0" fmla="*/ 0 h 5160228"/>
              <a:gd name="connsiteX1" fmla="*/ 7797696 w 7797696"/>
              <a:gd name="connsiteY1" fmla="*/ 5160228 h 5160228"/>
              <a:gd name="connsiteX2" fmla="*/ 0 w 7797696"/>
              <a:gd name="connsiteY2" fmla="*/ 5156508 h 5160228"/>
              <a:gd name="connsiteX3" fmla="*/ 7785876 w 7797696"/>
              <a:gd name="connsiteY3" fmla="*/ 0 h 5160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97696" h="5160228">
                <a:moveTo>
                  <a:pt x="7785876" y="0"/>
                </a:moveTo>
                <a:lnTo>
                  <a:pt x="7797696" y="5160228"/>
                </a:lnTo>
                <a:lnTo>
                  <a:pt x="0" y="5156508"/>
                </a:lnTo>
                <a:cubicBezTo>
                  <a:pt x="2353412" y="4570747"/>
                  <a:pt x="3854385" y="4806832"/>
                  <a:pt x="7785876" y="0"/>
                </a:cubicBez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1" name="자유형 20"/>
          <p:cNvSpPr/>
          <p:nvPr userDrawn="1"/>
        </p:nvSpPr>
        <p:spPr>
          <a:xfrm rot="455971" flipH="1">
            <a:off x="-197872" y="555485"/>
            <a:ext cx="7267659" cy="2689200"/>
          </a:xfrm>
          <a:custGeom>
            <a:avLst/>
            <a:gdLst>
              <a:gd name="connsiteX0" fmla="*/ 7216078 w 7267659"/>
              <a:gd name="connsiteY0" fmla="*/ 0 h 2689200"/>
              <a:gd name="connsiteX1" fmla="*/ 6646158 w 7267659"/>
              <a:gd name="connsiteY1" fmla="*/ 19517 h 2689200"/>
              <a:gd name="connsiteX2" fmla="*/ 266351 w 7267659"/>
              <a:gd name="connsiteY2" fmla="*/ 1891048 h 2689200"/>
              <a:gd name="connsiteX3" fmla="*/ 83781 w 7267659"/>
              <a:gd name="connsiteY3" fmla="*/ 1989199 h 2689200"/>
              <a:gd name="connsiteX4" fmla="*/ 0 w 7267659"/>
              <a:gd name="connsiteY4" fmla="*/ 2617150 h 2689200"/>
              <a:gd name="connsiteX5" fmla="*/ 293047 w 7267659"/>
              <a:gd name="connsiteY5" fmla="*/ 2689200 h 2689200"/>
              <a:gd name="connsiteX6" fmla="*/ 6795019 w 7267659"/>
              <a:gd name="connsiteY6" fmla="*/ 113400 h 2689200"/>
              <a:gd name="connsiteX7" fmla="*/ 7260415 w 7267659"/>
              <a:gd name="connsiteY7" fmla="*/ 76649 h 2689200"/>
              <a:gd name="connsiteX8" fmla="*/ 7267659 w 7267659"/>
              <a:gd name="connsiteY8" fmla="*/ 15876 h 268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267659" h="2689200">
                <a:moveTo>
                  <a:pt x="7216078" y="0"/>
                </a:moveTo>
                <a:lnTo>
                  <a:pt x="6646158" y="19517"/>
                </a:lnTo>
                <a:cubicBezTo>
                  <a:pt x="4500706" y="139251"/>
                  <a:pt x="2535727" y="703682"/>
                  <a:pt x="266351" y="1891048"/>
                </a:cubicBezTo>
                <a:lnTo>
                  <a:pt x="83781" y="1989199"/>
                </a:lnTo>
                <a:lnTo>
                  <a:pt x="0" y="2617150"/>
                </a:lnTo>
                <a:lnTo>
                  <a:pt x="293047" y="2689200"/>
                </a:lnTo>
                <a:cubicBezTo>
                  <a:pt x="2260214" y="1257661"/>
                  <a:pt x="4309308" y="356141"/>
                  <a:pt x="6795019" y="113400"/>
                </a:cubicBezTo>
                <a:lnTo>
                  <a:pt x="7260415" y="76649"/>
                </a:lnTo>
                <a:lnTo>
                  <a:pt x="7267659" y="15876"/>
                </a:lnTo>
                <a:close/>
              </a:path>
            </a:pathLst>
          </a:custGeom>
          <a:gradFill>
            <a:gsLst>
              <a:gs pos="0">
                <a:schemeClr val="bg1">
                  <a:lumMod val="85000"/>
                  <a:alpha val="2000"/>
                </a:schemeClr>
              </a:gs>
              <a:gs pos="100000">
                <a:schemeClr val="bg1">
                  <a:lumMod val="9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7" name="직사각형 26"/>
          <p:cNvSpPr/>
          <p:nvPr userDrawn="1"/>
        </p:nvSpPr>
        <p:spPr>
          <a:xfrm>
            <a:off x="888137" y="1958050"/>
            <a:ext cx="1426799" cy="461058"/>
          </a:xfrm>
          <a:prstGeom prst="rect">
            <a:avLst/>
          </a:prstGeom>
          <a:gradFill flip="none" rotWithShape="1">
            <a:gsLst>
              <a:gs pos="20000">
                <a:srgbClr val="ACBECF">
                  <a:alpha val="60000"/>
                </a:srgbClr>
              </a:gs>
              <a:gs pos="0">
                <a:srgbClr val="A7BBCD">
                  <a:alpha val="790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lvl="0" algn="l"/>
            <a:r>
              <a:rPr lang="en-US" altLang="ko-KR" sz="2800" b="1" dirty="0" smtClean="0">
                <a:gradFill>
                  <a:gsLst>
                    <a:gs pos="100000">
                      <a:schemeClr val="accent5"/>
                    </a:gs>
                    <a:gs pos="0">
                      <a:schemeClr val="accent5">
                        <a:lumMod val="50000"/>
                      </a:schemeClr>
                    </a:gs>
                    <a:gs pos="100000">
                      <a:srgbClr val="3399FF"/>
                    </a:gs>
                  </a:gsLst>
                  <a:lin ang="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RIPS</a:t>
            </a:r>
            <a:endParaRPr lang="ko-KR" altLang="en-US" sz="2800" b="1" dirty="0">
              <a:gradFill>
                <a:gsLst>
                  <a:gs pos="100000">
                    <a:schemeClr val="accent5"/>
                  </a:gs>
                  <a:gs pos="0">
                    <a:schemeClr val="accent5">
                      <a:lumMod val="50000"/>
                    </a:schemeClr>
                  </a:gs>
                  <a:gs pos="100000">
                    <a:srgbClr val="3399FF"/>
                  </a:gs>
                </a:gsLst>
                <a:lin ang="0" scaled="1"/>
              </a:gra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35000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597" y="-12700"/>
            <a:ext cx="6863928" cy="646232"/>
          </a:xfrm>
          <a:prstGeom prst="rect">
            <a:avLst/>
          </a:prstGeom>
          <a:gradFill flip="none" rotWithShape="1">
            <a:gsLst>
              <a:gs pos="0">
                <a:srgbClr val="568FD0"/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rgbClr val="568FD0"/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492268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42"/>
          <p:cNvSpPr>
            <a:spLocks noChangeArrowheads="1"/>
          </p:cNvSpPr>
          <p:nvPr userDrawn="1"/>
        </p:nvSpPr>
        <p:spPr bwMode="auto">
          <a:xfrm>
            <a:off x="61729" y="1719484"/>
            <a:ext cx="6271552" cy="7767416"/>
          </a:xfrm>
          <a:prstGeom prst="rect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cxnSp>
        <p:nvCxnSpPr>
          <p:cNvPr id="20" name="직선 연결선 19"/>
          <p:cNvCxnSpPr/>
          <p:nvPr userDrawn="1"/>
        </p:nvCxnSpPr>
        <p:spPr>
          <a:xfrm>
            <a:off x="6335050" y="1704245"/>
            <a:ext cx="0" cy="7767415"/>
          </a:xfrm>
          <a:prstGeom prst="line">
            <a:avLst/>
          </a:prstGeom>
          <a:ln w="38100">
            <a:solidFill>
              <a:srgbClr val="9DC3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양쪽 모서리가 둥근 사각형 20"/>
          <p:cNvSpPr/>
          <p:nvPr userDrawn="1"/>
        </p:nvSpPr>
        <p:spPr>
          <a:xfrm rot="5400000">
            <a:off x="4802448" y="3463749"/>
            <a:ext cx="3489765" cy="424564"/>
          </a:xfrm>
          <a:prstGeom prst="round2SameRect">
            <a:avLst>
              <a:gd name="adj1" fmla="val 40741"/>
              <a:gd name="adj2" fmla="val 0"/>
            </a:avLst>
          </a:prstGeom>
          <a:solidFill>
            <a:srgbClr val="9DC3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Rectangle 42"/>
          <p:cNvSpPr>
            <a:spLocks noChangeArrowheads="1"/>
          </p:cNvSpPr>
          <p:nvPr userDrawn="1"/>
        </p:nvSpPr>
        <p:spPr bwMode="auto">
          <a:xfrm>
            <a:off x="165100" y="7430454"/>
            <a:ext cx="6015781" cy="1963332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4" name="직사각형 23"/>
          <p:cNvSpPr/>
          <p:nvPr userDrawn="1"/>
        </p:nvSpPr>
        <p:spPr>
          <a:xfrm>
            <a:off x="165100" y="7430453"/>
            <a:ext cx="6015781" cy="25304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200" b="1" dirty="0" smtClean="0"/>
              <a:t>화면설명</a:t>
            </a:r>
            <a:endParaRPr lang="ko-KR" altLang="en-US" sz="1200" b="1" dirty="0"/>
          </a:p>
        </p:txBody>
      </p:sp>
      <p:sp>
        <p:nvSpPr>
          <p:cNvPr id="25" name="Rectangle 42"/>
          <p:cNvSpPr>
            <a:spLocks noChangeArrowheads="1"/>
          </p:cNvSpPr>
          <p:nvPr userDrawn="1"/>
        </p:nvSpPr>
        <p:spPr bwMode="auto">
          <a:xfrm>
            <a:off x="165099" y="1834617"/>
            <a:ext cx="6015781" cy="5509158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6" name="직사각형 25"/>
          <p:cNvSpPr/>
          <p:nvPr userDrawn="1"/>
        </p:nvSpPr>
        <p:spPr>
          <a:xfrm>
            <a:off x="61728" y="848513"/>
            <a:ext cx="6697885" cy="688187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32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28" name="그림 27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597" y="-12700"/>
            <a:ext cx="6863928" cy="646232"/>
          </a:xfrm>
          <a:prstGeom prst="rect">
            <a:avLst/>
          </a:prstGeom>
          <a:gradFill flip="none" rotWithShape="1">
            <a:gsLst>
              <a:gs pos="0">
                <a:srgbClr val="568FD0"/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rgbClr val="568FD0"/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</p:pic>
      <p:sp>
        <p:nvSpPr>
          <p:cNvPr id="2" name="TextBox 1"/>
          <p:cNvSpPr txBox="1"/>
          <p:nvPr userDrawn="1"/>
        </p:nvSpPr>
        <p:spPr>
          <a:xfrm>
            <a:off x="6310648" y="2921747"/>
            <a:ext cx="461665" cy="120032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  <a:latin typeface="+mn-ea"/>
                <a:ea typeface="+mn-ea"/>
              </a:rPr>
              <a:t>TP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  <a:ea typeface="+mn-ea"/>
              </a:rPr>
              <a:t>관리자</a:t>
            </a:r>
            <a:endParaRPr lang="ko-KR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2425980" y="9405982"/>
            <a:ext cx="1543050" cy="527403"/>
          </a:xfrm>
        </p:spPr>
        <p:txBody>
          <a:bodyPr/>
          <a:lstStyle>
            <a:lvl1pPr algn="ctr">
              <a:defRPr sz="1000"/>
            </a:lvl1pPr>
          </a:lstStyle>
          <a:p>
            <a:fld id="{4044F14A-3DED-4BAE-A228-B3ECD464053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891453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2"/>
          <p:cNvSpPr>
            <a:spLocks noChangeArrowheads="1"/>
          </p:cNvSpPr>
          <p:nvPr userDrawn="1"/>
        </p:nvSpPr>
        <p:spPr bwMode="auto">
          <a:xfrm>
            <a:off x="61729" y="1719484"/>
            <a:ext cx="6271552" cy="7767416"/>
          </a:xfrm>
          <a:prstGeom prst="rect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cxnSp>
        <p:nvCxnSpPr>
          <p:cNvPr id="9" name="직선 연결선 8"/>
          <p:cNvCxnSpPr/>
          <p:nvPr userDrawn="1"/>
        </p:nvCxnSpPr>
        <p:spPr>
          <a:xfrm>
            <a:off x="6335050" y="1704245"/>
            <a:ext cx="0" cy="7767415"/>
          </a:xfrm>
          <a:prstGeom prst="line">
            <a:avLst/>
          </a:prstGeom>
          <a:ln w="38100">
            <a:solidFill>
              <a:srgbClr val="A9D1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양쪽 모서리가 둥근 사각형 9"/>
          <p:cNvSpPr/>
          <p:nvPr userDrawn="1"/>
        </p:nvSpPr>
        <p:spPr>
          <a:xfrm rot="5400000">
            <a:off x="4802448" y="3463748"/>
            <a:ext cx="3489765" cy="424564"/>
          </a:xfrm>
          <a:prstGeom prst="round2SameRect">
            <a:avLst>
              <a:gd name="adj1" fmla="val 40741"/>
              <a:gd name="adj2" fmla="val 0"/>
            </a:avLst>
          </a:prstGeom>
          <a:solidFill>
            <a:srgbClr val="A9D1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Rectangle 42"/>
          <p:cNvSpPr>
            <a:spLocks noChangeArrowheads="1"/>
          </p:cNvSpPr>
          <p:nvPr userDrawn="1"/>
        </p:nvSpPr>
        <p:spPr bwMode="auto">
          <a:xfrm>
            <a:off x="165100" y="7430454"/>
            <a:ext cx="6015781" cy="1963332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2" name="직사각형 11"/>
          <p:cNvSpPr/>
          <p:nvPr userDrawn="1"/>
        </p:nvSpPr>
        <p:spPr>
          <a:xfrm>
            <a:off x="165100" y="7430453"/>
            <a:ext cx="6015781" cy="25304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200" b="1" dirty="0" smtClean="0"/>
              <a:t>화면설명</a:t>
            </a:r>
            <a:endParaRPr lang="ko-KR" altLang="en-US" sz="1200" b="1" dirty="0"/>
          </a:p>
        </p:txBody>
      </p:sp>
      <p:sp>
        <p:nvSpPr>
          <p:cNvPr id="13" name="Rectangle 42"/>
          <p:cNvSpPr>
            <a:spLocks noChangeArrowheads="1"/>
          </p:cNvSpPr>
          <p:nvPr userDrawn="1"/>
        </p:nvSpPr>
        <p:spPr bwMode="auto">
          <a:xfrm>
            <a:off x="165099" y="1834617"/>
            <a:ext cx="6015781" cy="5509158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4" name="직사각형 13"/>
          <p:cNvSpPr/>
          <p:nvPr userDrawn="1"/>
        </p:nvSpPr>
        <p:spPr>
          <a:xfrm>
            <a:off x="61728" y="848513"/>
            <a:ext cx="6697885" cy="688187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32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597" y="-12700"/>
            <a:ext cx="6863928" cy="646232"/>
          </a:xfrm>
          <a:prstGeom prst="rect">
            <a:avLst/>
          </a:prstGeom>
          <a:gradFill flip="none" rotWithShape="1">
            <a:gsLst>
              <a:gs pos="0">
                <a:srgbClr val="568FD0"/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rgbClr val="568FD0"/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</p:pic>
      <p:sp>
        <p:nvSpPr>
          <p:cNvPr id="20" name="TextBox 19"/>
          <p:cNvSpPr txBox="1"/>
          <p:nvPr userDrawn="1"/>
        </p:nvSpPr>
        <p:spPr>
          <a:xfrm>
            <a:off x="6310648" y="2426447"/>
            <a:ext cx="461665" cy="230832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  <a:latin typeface="+mn-ea"/>
                <a:ea typeface="+mn-ea"/>
              </a:rPr>
              <a:t>주관기관</a:t>
            </a:r>
            <a:endParaRPr lang="en-US" altLang="ko-KR" b="1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endParaRPr lang="en-US" altLang="ko-KR" b="1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r>
              <a:rPr lang="ko-KR" altLang="en-US" b="1" dirty="0" smtClean="0">
                <a:solidFill>
                  <a:schemeClr val="bg1"/>
                </a:solidFill>
                <a:latin typeface="+mn-ea"/>
                <a:ea typeface="+mn-ea"/>
              </a:rPr>
              <a:t>관리자</a:t>
            </a:r>
            <a:endParaRPr lang="ko-KR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1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2425980" y="9405982"/>
            <a:ext cx="1543050" cy="527403"/>
          </a:xfrm>
        </p:spPr>
        <p:txBody>
          <a:bodyPr/>
          <a:lstStyle>
            <a:lvl1pPr algn="ctr">
              <a:defRPr sz="1000"/>
            </a:lvl1pPr>
          </a:lstStyle>
          <a:p>
            <a:fld id="{4044F14A-3DED-4BAE-A228-B3ECD464053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5139766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42"/>
          <p:cNvSpPr>
            <a:spLocks noChangeArrowheads="1"/>
          </p:cNvSpPr>
          <p:nvPr userDrawn="1"/>
        </p:nvSpPr>
        <p:spPr bwMode="auto">
          <a:xfrm>
            <a:off x="61729" y="1719484"/>
            <a:ext cx="6271552" cy="7767416"/>
          </a:xfrm>
          <a:prstGeom prst="rect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cxnSp>
        <p:nvCxnSpPr>
          <p:cNvPr id="11" name="직선 연결선 10"/>
          <p:cNvCxnSpPr/>
          <p:nvPr userDrawn="1"/>
        </p:nvCxnSpPr>
        <p:spPr>
          <a:xfrm>
            <a:off x="6335050" y="1704245"/>
            <a:ext cx="0" cy="7767415"/>
          </a:xfrm>
          <a:prstGeom prst="line">
            <a:avLst/>
          </a:prstGeom>
          <a:ln w="38100">
            <a:solidFill>
              <a:srgbClr val="FFD9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양쪽 모서리가 둥근 사각형 11"/>
          <p:cNvSpPr/>
          <p:nvPr userDrawn="1"/>
        </p:nvSpPr>
        <p:spPr>
          <a:xfrm rot="5400000">
            <a:off x="4802448" y="3463748"/>
            <a:ext cx="3489765" cy="424564"/>
          </a:xfrm>
          <a:prstGeom prst="round2SameRect">
            <a:avLst>
              <a:gd name="adj1" fmla="val 40741"/>
              <a:gd name="adj2" fmla="val 0"/>
            </a:avLst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Rectangle 42"/>
          <p:cNvSpPr>
            <a:spLocks noChangeArrowheads="1"/>
          </p:cNvSpPr>
          <p:nvPr userDrawn="1"/>
        </p:nvSpPr>
        <p:spPr bwMode="auto">
          <a:xfrm>
            <a:off x="165100" y="7430454"/>
            <a:ext cx="6015781" cy="1963332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4" name="직사각형 13"/>
          <p:cNvSpPr/>
          <p:nvPr userDrawn="1"/>
        </p:nvSpPr>
        <p:spPr>
          <a:xfrm>
            <a:off x="165100" y="7430453"/>
            <a:ext cx="6015781" cy="25304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200" b="1" dirty="0" smtClean="0"/>
              <a:t>화면설명</a:t>
            </a:r>
            <a:endParaRPr lang="ko-KR" altLang="en-US" sz="1200" b="1" dirty="0"/>
          </a:p>
        </p:txBody>
      </p:sp>
      <p:sp>
        <p:nvSpPr>
          <p:cNvPr id="15" name="Rectangle 42"/>
          <p:cNvSpPr>
            <a:spLocks noChangeArrowheads="1"/>
          </p:cNvSpPr>
          <p:nvPr userDrawn="1"/>
        </p:nvSpPr>
        <p:spPr bwMode="auto">
          <a:xfrm>
            <a:off x="165099" y="1834617"/>
            <a:ext cx="6015781" cy="5509158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6" name="직사각형 15"/>
          <p:cNvSpPr/>
          <p:nvPr userDrawn="1"/>
        </p:nvSpPr>
        <p:spPr>
          <a:xfrm>
            <a:off x="61728" y="848513"/>
            <a:ext cx="6697885" cy="688187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32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17" name="그림 16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597" y="-12700"/>
            <a:ext cx="6863928" cy="646232"/>
          </a:xfrm>
          <a:prstGeom prst="rect">
            <a:avLst/>
          </a:prstGeom>
          <a:gradFill flip="none" rotWithShape="1">
            <a:gsLst>
              <a:gs pos="0">
                <a:srgbClr val="568FD0"/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rgbClr val="568FD0"/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</p:pic>
      <p:sp>
        <p:nvSpPr>
          <p:cNvPr id="19" name="TextBox 18"/>
          <p:cNvSpPr txBox="1"/>
          <p:nvPr userDrawn="1"/>
        </p:nvSpPr>
        <p:spPr>
          <a:xfrm>
            <a:off x="6310648" y="2845547"/>
            <a:ext cx="461665" cy="120032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ko-KR" altLang="en-US" b="1" smtClean="0">
                <a:solidFill>
                  <a:schemeClr val="bg1"/>
                </a:solidFill>
                <a:latin typeface="+mn-ea"/>
                <a:ea typeface="+mn-ea"/>
              </a:rPr>
              <a:t>지역기업</a:t>
            </a:r>
            <a:endParaRPr lang="ko-KR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2425980" y="9405982"/>
            <a:ext cx="1543050" cy="527403"/>
          </a:xfrm>
        </p:spPr>
        <p:txBody>
          <a:bodyPr/>
          <a:lstStyle>
            <a:lvl1pPr algn="ctr">
              <a:defRPr sz="1000"/>
            </a:lvl1pPr>
          </a:lstStyle>
          <a:p>
            <a:fld id="{4044F14A-3DED-4BAE-A228-B3ECD464053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885128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74466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406258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44523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91453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74414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57199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44F14A-3DED-4BAE-A228-B3ECD464053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800020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ps.or.kr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0985" y="2370017"/>
            <a:ext cx="5767753" cy="64633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ko-KR" altLang="en-US" sz="3600" b="1" dirty="0" smtClean="0">
                <a:ln w="10160">
                  <a:solidFill>
                    <a:schemeClr val="accent1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지역산업종합정보 시스템</a:t>
            </a:r>
            <a:endParaRPr lang="ko-KR" altLang="en-US" sz="3600" b="1" dirty="0">
              <a:ln w="10160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8216" y="3798281"/>
            <a:ext cx="5434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400" b="1" dirty="0" smtClean="0">
                <a:ln w="10160">
                  <a:noFill/>
                  <a:prstDash val="solid"/>
                </a:ln>
                <a:solidFill>
                  <a:srgbClr val="FFFF00"/>
                </a:solidFill>
              </a:rPr>
              <a:t>지역기업 </a:t>
            </a:r>
            <a:r>
              <a:rPr lang="ko-KR" altLang="en-US" sz="2400" b="1" dirty="0" smtClean="0">
                <a:ln w="10160">
                  <a:noFill/>
                  <a:prstDash val="solid"/>
                </a:ln>
                <a:solidFill>
                  <a:srgbClr val="FFFF00"/>
                </a:solidFill>
              </a:rPr>
              <a:t>매뉴얼</a:t>
            </a:r>
            <a:endParaRPr lang="ko-KR" altLang="en-US" sz="2400" b="1" dirty="0">
              <a:ln w="10160">
                <a:noFill/>
                <a:prstDash val="solid"/>
              </a:ln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8216" y="4255508"/>
            <a:ext cx="543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b="1" dirty="0" smtClean="0">
                <a:ln w="10160">
                  <a:noFill/>
                  <a:prstDash val="solid"/>
                </a:ln>
                <a:solidFill>
                  <a:schemeClr val="bg1"/>
                </a:solidFill>
              </a:rPr>
              <a:t>공고</a:t>
            </a:r>
            <a:r>
              <a:rPr lang="en-US" altLang="ko-KR" b="1" dirty="0" smtClean="0">
                <a:ln w="10160">
                  <a:noFill/>
                  <a:prstDash val="solid"/>
                </a:ln>
                <a:solidFill>
                  <a:schemeClr val="bg1"/>
                </a:solidFill>
              </a:rPr>
              <a:t> </a:t>
            </a:r>
            <a:r>
              <a:rPr lang="ko-KR" altLang="en-US" b="1" dirty="0" smtClean="0">
                <a:ln w="10160">
                  <a:noFill/>
                  <a:prstDash val="solid"/>
                </a:ln>
                <a:solidFill>
                  <a:schemeClr val="bg1"/>
                </a:solidFill>
              </a:rPr>
              <a:t>및 접수</a:t>
            </a:r>
            <a:endParaRPr lang="ko-KR" altLang="en-US" b="1" dirty="0">
              <a:ln w="10160">
                <a:noFill/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92684" y="4624840"/>
            <a:ext cx="21101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dirty="0" smtClean="0">
                <a:ln w="10160">
                  <a:noFill/>
                  <a:prstDash val="solid"/>
                </a:ln>
                <a:latin typeface="+mn-ea"/>
              </a:rPr>
              <a:t>지역산업종합정보 시스템</a:t>
            </a:r>
            <a:r>
              <a:rPr lang="en-US" altLang="ko-KR" sz="1200" dirty="0">
                <a:ln w="10160">
                  <a:noFill/>
                  <a:prstDash val="solid"/>
                </a:ln>
                <a:latin typeface="+mn-ea"/>
              </a:rPr>
              <a:t> </a:t>
            </a:r>
            <a:r>
              <a:rPr lang="ko-KR" altLang="en-US" sz="1200" dirty="0" smtClean="0">
                <a:ln w="10160">
                  <a:noFill/>
                  <a:prstDash val="solid"/>
                </a:ln>
                <a:latin typeface="+mn-ea"/>
              </a:rPr>
              <a:t>관리자의 공고 및 접수 부분 업무를 위한 매뉴얼입니다</a:t>
            </a:r>
            <a:r>
              <a:rPr lang="en-US" altLang="ko-KR" sz="1200" dirty="0" smtClean="0">
                <a:ln w="10160">
                  <a:noFill/>
                  <a:prstDash val="solid"/>
                </a:ln>
                <a:latin typeface="+mn-ea"/>
              </a:rPr>
              <a:t>.</a:t>
            </a:r>
            <a:endParaRPr lang="ko-KR" altLang="en-US" sz="1200" dirty="0">
              <a:ln w="10160">
                <a:noFill/>
                <a:prstDash val="solid"/>
              </a:ln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9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406" y="2004034"/>
            <a:ext cx="5923075" cy="5313944"/>
          </a:xfrm>
          <a:prstGeom prst="rect">
            <a:avLst/>
          </a:prstGeom>
        </p:spPr>
      </p:pic>
      <p:sp>
        <p:nvSpPr>
          <p:cNvPr id="4" name="모서리가 둥근 직사각형 50"/>
          <p:cNvSpPr/>
          <p:nvPr/>
        </p:nvSpPr>
        <p:spPr>
          <a:xfrm>
            <a:off x="5444875" y="2284094"/>
            <a:ext cx="270126" cy="394389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타원 726"/>
          <p:cNvSpPr>
            <a:spLocks noChangeArrowheads="1"/>
          </p:cNvSpPr>
          <p:nvPr/>
        </p:nvSpPr>
        <p:spPr bwMode="auto">
          <a:xfrm>
            <a:off x="5372875" y="2212094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모서리가 둥근 직사각형 50"/>
          <p:cNvSpPr/>
          <p:nvPr/>
        </p:nvSpPr>
        <p:spPr>
          <a:xfrm>
            <a:off x="1612014" y="4783454"/>
            <a:ext cx="4462929" cy="632929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타원 726"/>
          <p:cNvSpPr>
            <a:spLocks noChangeArrowheads="1"/>
          </p:cNvSpPr>
          <p:nvPr/>
        </p:nvSpPr>
        <p:spPr bwMode="auto">
          <a:xfrm>
            <a:off x="1540015" y="4711454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기업 사용자의 회원가입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회원가입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7641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ko-KR" altLang="en-US" sz="1000" dirty="0" smtClean="0">
                <a:latin typeface="+mn-ea"/>
              </a:rPr>
              <a:t>지역정보포털 홈페이지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en-US" altLang="ko-KR" sz="1000" dirty="0" smtClean="0">
                <a:latin typeface="+mn-ea"/>
                <a:hlinkClick r:id="rId3"/>
              </a:rPr>
              <a:t>www.rips.or.kr</a:t>
            </a:r>
            <a:r>
              <a:rPr lang="en-US" altLang="ko-KR" sz="1000" dirty="0" smtClean="0">
                <a:latin typeface="+mn-ea"/>
              </a:rPr>
              <a:t>)</a:t>
            </a:r>
            <a:r>
              <a:rPr lang="ko-KR" altLang="en-US" sz="1000" dirty="0" smtClean="0">
                <a:latin typeface="+mn-ea"/>
              </a:rPr>
              <a:t>에 접속하여 우측상단의     </a:t>
            </a:r>
            <a:r>
              <a:rPr lang="ko-KR" altLang="en-US" sz="1000" b="1" dirty="0" smtClean="0">
                <a:latin typeface="+mn-ea"/>
              </a:rPr>
              <a:t>회원가입</a:t>
            </a:r>
            <a:r>
              <a:rPr lang="ko-KR" altLang="en-US" sz="1000" dirty="0" smtClean="0">
                <a:latin typeface="+mn-ea"/>
              </a:rPr>
              <a:t>을 클릭합니다</a:t>
            </a:r>
            <a:r>
              <a:rPr lang="en-US" altLang="ko-KR" sz="1000" dirty="0" smtClean="0">
                <a:latin typeface="+mn-ea"/>
              </a:rPr>
              <a:t>. </a:t>
            </a:r>
            <a:endParaRPr lang="en-US" altLang="ko-KR" sz="1000" b="1" dirty="0" smtClean="0">
              <a:latin typeface="+mn-ea"/>
            </a:endParaRPr>
          </a:p>
          <a:p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</a:t>
            </a:r>
            <a:r>
              <a:rPr lang="ko-KR" altLang="en-US" sz="1000" b="1" dirty="0" smtClean="0">
                <a:latin typeface="+mn-ea"/>
              </a:rPr>
              <a:t>기업</a:t>
            </a:r>
            <a:r>
              <a:rPr lang="ko-KR" altLang="en-US" sz="1000" dirty="0" smtClean="0">
                <a:latin typeface="+mn-ea"/>
              </a:rPr>
              <a:t> </a:t>
            </a:r>
            <a:r>
              <a:rPr lang="ko-KR" altLang="en-US" sz="1000" b="1" dirty="0" smtClean="0">
                <a:latin typeface="+mn-ea"/>
              </a:rPr>
              <a:t>회원가입하기</a:t>
            </a:r>
            <a:r>
              <a:rPr lang="ko-KR" altLang="en-US" sz="1000" dirty="0" smtClean="0">
                <a:latin typeface="+mn-ea"/>
              </a:rPr>
              <a:t>를 클릭합니다</a:t>
            </a:r>
            <a:r>
              <a:rPr lang="en-US" altLang="ko-KR" sz="1000" dirty="0" smtClean="0">
                <a:latin typeface="+mn-ea"/>
              </a:rPr>
              <a:t>.</a:t>
            </a:r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</a:t>
            </a:r>
            <a:endParaRPr lang="en-US" altLang="ko-KR" sz="1000" dirty="0">
              <a:latin typeface="+mn-ea"/>
            </a:endParaRPr>
          </a:p>
        </p:txBody>
      </p:sp>
      <p:sp>
        <p:nvSpPr>
          <p:cNvPr id="15" name="타원 726"/>
          <p:cNvSpPr>
            <a:spLocks noChangeArrowheads="1"/>
          </p:cNvSpPr>
          <p:nvPr/>
        </p:nvSpPr>
        <p:spPr bwMode="auto">
          <a:xfrm>
            <a:off x="3819103" y="774690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타원 726"/>
          <p:cNvSpPr>
            <a:spLocks noChangeArrowheads="1"/>
          </p:cNvSpPr>
          <p:nvPr/>
        </p:nvSpPr>
        <p:spPr bwMode="auto">
          <a:xfrm>
            <a:off x="192791" y="8044652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95563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 cstate="print"/>
          <a:srcRect l="23556" t="15821" r="22955" b="9453"/>
          <a:stretch/>
        </p:blipFill>
        <p:spPr>
          <a:xfrm>
            <a:off x="261257" y="1944910"/>
            <a:ext cx="5805714" cy="5297715"/>
          </a:xfrm>
          <a:prstGeom prst="rect">
            <a:avLst/>
          </a:prstGeom>
        </p:spPr>
      </p:pic>
      <p:sp>
        <p:nvSpPr>
          <p:cNvPr id="3" name="모서리가 둥근 직사각형 50"/>
          <p:cNvSpPr/>
          <p:nvPr/>
        </p:nvSpPr>
        <p:spPr>
          <a:xfrm>
            <a:off x="1604042" y="3303904"/>
            <a:ext cx="4462929" cy="258446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" name="타원 726"/>
          <p:cNvSpPr>
            <a:spLocks noChangeArrowheads="1"/>
          </p:cNvSpPr>
          <p:nvPr/>
        </p:nvSpPr>
        <p:spPr bwMode="auto">
          <a:xfrm>
            <a:off x="1532043" y="3231904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모서리가 둥근 직사각형 50"/>
          <p:cNvSpPr/>
          <p:nvPr/>
        </p:nvSpPr>
        <p:spPr>
          <a:xfrm>
            <a:off x="1604042" y="4921344"/>
            <a:ext cx="4462929" cy="258446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모서리가 둥근 직사각형 50"/>
          <p:cNvSpPr/>
          <p:nvPr/>
        </p:nvSpPr>
        <p:spPr>
          <a:xfrm>
            <a:off x="1604042" y="6409561"/>
            <a:ext cx="4462929" cy="258446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" name="타원 726"/>
          <p:cNvSpPr>
            <a:spLocks noChangeArrowheads="1"/>
          </p:cNvSpPr>
          <p:nvPr/>
        </p:nvSpPr>
        <p:spPr bwMode="auto">
          <a:xfrm>
            <a:off x="3505623" y="674718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기업 사용자의 회원가입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회원가입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7641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ko-KR" altLang="en-US" sz="1000" dirty="0" smtClean="0">
                <a:latin typeface="+mn-ea"/>
              </a:rPr>
              <a:t>이용약관에 동의하기 위해      </a:t>
            </a:r>
            <a:r>
              <a:rPr lang="ko-KR" altLang="en-US" sz="1000" b="1" dirty="0" smtClean="0">
                <a:latin typeface="+mn-ea"/>
              </a:rPr>
              <a:t>체크박스</a:t>
            </a:r>
            <a:r>
              <a:rPr lang="ko-KR" altLang="en-US" sz="1000" dirty="0" smtClean="0">
                <a:latin typeface="+mn-ea"/>
              </a:rPr>
              <a:t>에 체크하고     </a:t>
            </a:r>
            <a:r>
              <a:rPr lang="ko-KR" altLang="en-US" sz="1000" b="1" dirty="0" smtClean="0">
                <a:latin typeface="+mn-ea"/>
              </a:rPr>
              <a:t>다음</a:t>
            </a:r>
            <a:r>
              <a:rPr lang="ko-KR" altLang="en-US" sz="1000" dirty="0" smtClean="0">
                <a:latin typeface="+mn-ea"/>
              </a:rPr>
              <a:t>을 클릭하면 </a:t>
            </a:r>
            <a:r>
              <a:rPr lang="en-US" altLang="ko-KR" sz="1000" dirty="0" smtClean="0">
                <a:latin typeface="+mn-ea"/>
              </a:rPr>
              <a:t>STEP2.</a:t>
            </a:r>
            <a:r>
              <a:rPr lang="ko-KR" altLang="en-US" sz="1000" dirty="0" smtClean="0">
                <a:latin typeface="+mn-ea"/>
              </a:rPr>
              <a:t>본인인증으로 이동합니다</a:t>
            </a:r>
            <a:r>
              <a:rPr lang="en-US" altLang="ko-KR" sz="1000" dirty="0" smtClean="0">
                <a:latin typeface="+mn-ea"/>
              </a:rPr>
              <a:t>. </a:t>
            </a:r>
            <a:endParaRPr lang="en-US" altLang="ko-KR" sz="1000" b="1" dirty="0" smtClean="0">
              <a:latin typeface="+mn-ea"/>
            </a:endParaRPr>
          </a:p>
        </p:txBody>
      </p:sp>
      <p:sp>
        <p:nvSpPr>
          <p:cNvPr id="13" name="타원 726"/>
          <p:cNvSpPr>
            <a:spLocks noChangeArrowheads="1"/>
          </p:cNvSpPr>
          <p:nvPr/>
        </p:nvSpPr>
        <p:spPr bwMode="auto">
          <a:xfrm>
            <a:off x="1798710" y="774425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타원 726"/>
          <p:cNvSpPr>
            <a:spLocks noChangeArrowheads="1"/>
          </p:cNvSpPr>
          <p:nvPr/>
        </p:nvSpPr>
        <p:spPr bwMode="auto">
          <a:xfrm>
            <a:off x="3213561" y="774425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46270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976" y="1943100"/>
            <a:ext cx="5816880" cy="4737100"/>
          </a:xfrm>
          <a:prstGeom prst="rect">
            <a:avLst/>
          </a:prstGeom>
        </p:spPr>
      </p:pic>
      <p:sp>
        <p:nvSpPr>
          <p:cNvPr id="4" name="타원 726"/>
          <p:cNvSpPr>
            <a:spLocks noChangeArrowheads="1"/>
          </p:cNvSpPr>
          <p:nvPr/>
        </p:nvSpPr>
        <p:spPr bwMode="auto">
          <a:xfrm>
            <a:off x="2972028" y="329645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기업 사용자의 회원가입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회원가입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7641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ko-KR" altLang="en-US" sz="1000" dirty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본인인증 방법 </a:t>
            </a:r>
            <a:r>
              <a:rPr lang="en-US" altLang="ko-KR" sz="1000" dirty="0" smtClean="0">
                <a:latin typeface="+mn-ea"/>
              </a:rPr>
              <a:t>2</a:t>
            </a:r>
            <a:r>
              <a:rPr lang="ko-KR" altLang="en-US" sz="1000" dirty="0" smtClean="0">
                <a:latin typeface="+mn-ea"/>
              </a:rPr>
              <a:t>가지     </a:t>
            </a:r>
            <a:r>
              <a:rPr lang="ko-KR" altLang="en-US" sz="1000" b="1" dirty="0" smtClean="0">
                <a:latin typeface="+mn-ea"/>
              </a:rPr>
              <a:t>휴대폰 또는</a:t>
            </a:r>
            <a:r>
              <a:rPr lang="en-US" altLang="ko-KR" sz="1000" b="1" dirty="0" smtClean="0">
                <a:latin typeface="+mn-ea"/>
              </a:rPr>
              <a:t> </a:t>
            </a:r>
            <a:r>
              <a:rPr lang="en-US" altLang="ko-KR" sz="1000" b="1" dirty="0" err="1" smtClean="0">
                <a:latin typeface="+mn-ea"/>
              </a:rPr>
              <a:t>i</a:t>
            </a:r>
            <a:r>
              <a:rPr lang="en-US" altLang="ko-KR" sz="1000" b="1" dirty="0" smtClean="0">
                <a:latin typeface="+mn-ea"/>
              </a:rPr>
              <a:t>-PIN </a:t>
            </a:r>
            <a:r>
              <a:rPr lang="ko-KR" altLang="en-US" sz="1000" b="1" dirty="0" smtClean="0">
                <a:latin typeface="+mn-ea"/>
              </a:rPr>
              <a:t>인증</a:t>
            </a:r>
            <a:r>
              <a:rPr lang="ko-KR" altLang="en-US" sz="1000" dirty="0" smtClean="0">
                <a:latin typeface="+mn-ea"/>
              </a:rPr>
              <a:t> 중 원하는 방법을 선택하고 </a:t>
            </a:r>
            <a:r>
              <a:rPr lang="ko-KR" altLang="en-US" sz="1000" b="1" dirty="0" smtClean="0">
                <a:latin typeface="+mn-ea"/>
              </a:rPr>
              <a:t>인증하기</a:t>
            </a:r>
            <a:r>
              <a:rPr lang="ko-KR" altLang="en-US" sz="1000" dirty="0" smtClean="0">
                <a:latin typeface="+mn-ea"/>
              </a:rPr>
              <a:t>를 누릅니다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팝업창의 안내를 따라 인증절차를 진행합니다</a:t>
            </a:r>
            <a:r>
              <a:rPr lang="en-US" altLang="ko-KR" sz="1000" dirty="0" smtClean="0">
                <a:latin typeface="+mn-ea"/>
              </a:rPr>
              <a:t>. </a:t>
            </a:r>
          </a:p>
          <a:p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인증이 완료되면</a:t>
            </a:r>
            <a:r>
              <a:rPr lang="en-US" altLang="ko-KR" sz="1000" dirty="0" smtClean="0">
                <a:latin typeface="+mn-ea"/>
              </a:rPr>
              <a:t>      </a:t>
            </a:r>
            <a:r>
              <a:rPr lang="ko-KR" altLang="en-US" sz="1000" b="1" dirty="0" smtClean="0">
                <a:latin typeface="+mn-ea"/>
              </a:rPr>
              <a:t>다음</a:t>
            </a:r>
            <a:r>
              <a:rPr lang="ko-KR" altLang="en-US" sz="1000" dirty="0" smtClean="0">
                <a:latin typeface="+mn-ea"/>
              </a:rPr>
              <a:t>을 누릅니다</a:t>
            </a:r>
            <a:r>
              <a:rPr lang="en-US" altLang="ko-KR" sz="1000" dirty="0" smtClean="0">
                <a:latin typeface="+mn-ea"/>
              </a:rPr>
              <a:t>. 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</a:t>
            </a:r>
            <a:endParaRPr lang="en-US" altLang="ko-KR" sz="1000" dirty="0">
              <a:latin typeface="+mn-ea"/>
            </a:endParaRPr>
          </a:p>
        </p:txBody>
      </p:sp>
      <p:sp>
        <p:nvSpPr>
          <p:cNvPr id="8" name="타원 726"/>
          <p:cNvSpPr>
            <a:spLocks noChangeArrowheads="1"/>
          </p:cNvSpPr>
          <p:nvPr/>
        </p:nvSpPr>
        <p:spPr bwMode="auto">
          <a:xfrm>
            <a:off x="1474893" y="7742432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타원 726"/>
          <p:cNvSpPr>
            <a:spLocks noChangeArrowheads="1"/>
          </p:cNvSpPr>
          <p:nvPr/>
        </p:nvSpPr>
        <p:spPr bwMode="auto">
          <a:xfrm>
            <a:off x="1292793" y="8354427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b="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</a:p>
        </p:txBody>
      </p:sp>
      <p:sp>
        <p:nvSpPr>
          <p:cNvPr id="10" name="타원 726"/>
          <p:cNvSpPr>
            <a:spLocks noChangeArrowheads="1"/>
          </p:cNvSpPr>
          <p:nvPr/>
        </p:nvSpPr>
        <p:spPr bwMode="auto">
          <a:xfrm>
            <a:off x="3532293" y="6371979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/>
          <a:srcRect t="7421"/>
          <a:stretch/>
        </p:blipFill>
        <p:spPr>
          <a:xfrm>
            <a:off x="365934" y="4686300"/>
            <a:ext cx="1435592" cy="2301551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57509" y="5083585"/>
            <a:ext cx="1471491" cy="188118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13" name="꺾인 연결선 51"/>
          <p:cNvCxnSpPr>
            <a:cxnSpLocks noChangeShapeType="1"/>
            <a:stCxn id="16" idx="0"/>
            <a:endCxn id="11" idx="0"/>
          </p:cNvCxnSpPr>
          <p:nvPr/>
        </p:nvCxnSpPr>
        <p:spPr bwMode="auto">
          <a:xfrm rot="16200000" flipH="1" flipV="1">
            <a:off x="2093326" y="3392132"/>
            <a:ext cx="284572" cy="2303764"/>
          </a:xfrm>
          <a:prstGeom prst="curvedConnector3">
            <a:avLst>
              <a:gd name="adj1" fmla="val -80331"/>
            </a:avLst>
          </a:prstGeom>
          <a:noFill/>
          <a:ln w="3175" algn="ctr">
            <a:solidFill>
              <a:srgbClr val="C00000"/>
            </a:solidFill>
            <a:prstDash val="sysDash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5" name="모서리가 둥근 직사각형 50"/>
          <p:cNvSpPr/>
          <p:nvPr/>
        </p:nvSpPr>
        <p:spPr>
          <a:xfrm>
            <a:off x="3932694" y="4401728"/>
            <a:ext cx="686931" cy="246316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모서리가 둥근 직사각형 50"/>
          <p:cNvSpPr/>
          <p:nvPr/>
        </p:nvSpPr>
        <p:spPr>
          <a:xfrm>
            <a:off x="3044028" y="4401728"/>
            <a:ext cx="686931" cy="246316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19" name="꺾인 연결선 51"/>
          <p:cNvCxnSpPr>
            <a:cxnSpLocks noChangeShapeType="1"/>
            <a:stCxn id="15" idx="2"/>
            <a:endCxn id="12" idx="0"/>
          </p:cNvCxnSpPr>
          <p:nvPr/>
        </p:nvCxnSpPr>
        <p:spPr bwMode="auto">
          <a:xfrm rot="5400000">
            <a:off x="3266938" y="4074362"/>
            <a:ext cx="435541" cy="1582905"/>
          </a:xfrm>
          <a:prstGeom prst="curvedConnector3">
            <a:avLst>
              <a:gd name="adj1" fmla="val 50000"/>
            </a:avLst>
          </a:prstGeom>
          <a:noFill/>
          <a:ln w="3175" algn="ctr">
            <a:solidFill>
              <a:srgbClr val="C00000"/>
            </a:solidFill>
            <a:prstDash val="sysDash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4" name="직사각형 23"/>
          <p:cNvSpPr/>
          <p:nvPr/>
        </p:nvSpPr>
        <p:spPr bwMode="auto">
          <a:xfrm>
            <a:off x="1365251" y="4152432"/>
            <a:ext cx="1524756" cy="171390"/>
          </a:xfrm>
          <a:prstGeom prst="rect">
            <a:avLst/>
          </a:prstGeom>
          <a:solidFill>
            <a:srgbClr val="F8F8F8"/>
          </a:solidFill>
          <a:ln w="9525" cap="flat" cmpd="sng" algn="ctr">
            <a:solidFill>
              <a:srgbClr val="FFFFFF">
                <a:lumMod val="50000"/>
              </a:srgbClr>
            </a:solidFill>
            <a:prstDash val="solid"/>
            <a:headEnd type="stealth" w="med" len="med"/>
            <a:tailEnd type="stealth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lIns="90000" tIns="0" rIns="90000" bIns="0" anchor="ctr"/>
          <a:lstStyle/>
          <a:p>
            <a:pPr lvl="0" algn="ctr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800" smtClean="0">
                <a:solidFill>
                  <a:srgbClr val="000000"/>
                </a:solidFill>
                <a:latin typeface="맑은 고딕" panose="020B0503020000020004" pitchFamily="50" charset="-127"/>
              </a:rPr>
              <a:t>휴대폰 인증하기</a:t>
            </a:r>
            <a:r>
              <a:rPr kumimoji="1" lang="en-US" altLang="ko-KR" sz="80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‘</a:t>
            </a:r>
            <a:r>
              <a:rPr kumimoji="1" lang="ko-KR" altLang="en-US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클릭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’</a:t>
            </a:r>
            <a:r>
              <a:rPr kumimoji="1" lang="ko-KR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시</a:t>
            </a:r>
            <a:r>
              <a:rPr kumimoji="1" lang="en-US" altLang="ko-KR" sz="800" kern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kumimoji="1" lang="ko-KR" altLang="en-US" sz="800" kern="0" dirty="0" smtClean="0">
                <a:solidFill>
                  <a:srgbClr val="000000"/>
                </a:solidFill>
                <a:latin typeface="+mj-ea"/>
                <a:ea typeface="+mj-ea"/>
              </a:rPr>
              <a:t>팝업</a:t>
            </a:r>
            <a:endParaRPr kumimoji="1" lang="en-US" altLang="ko-KR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6" name="직사각형 25"/>
          <p:cNvSpPr/>
          <p:nvPr/>
        </p:nvSpPr>
        <p:spPr bwMode="auto">
          <a:xfrm>
            <a:off x="3434342" y="4766998"/>
            <a:ext cx="1509134" cy="171390"/>
          </a:xfrm>
          <a:prstGeom prst="rect">
            <a:avLst/>
          </a:prstGeom>
          <a:solidFill>
            <a:srgbClr val="F8F8F8"/>
          </a:solidFill>
          <a:ln w="9525" cap="flat" cmpd="sng" algn="ctr">
            <a:solidFill>
              <a:srgbClr val="FFFFFF">
                <a:lumMod val="50000"/>
              </a:srgbClr>
            </a:solidFill>
            <a:prstDash val="solid"/>
            <a:headEnd type="stealth" w="med" len="med"/>
            <a:tailEnd type="stealth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lIns="90000" tIns="0" rIns="90000" bIns="0" anchor="ctr"/>
          <a:lstStyle/>
          <a:p>
            <a:pPr lvl="0" algn="ctr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800" err="1" smtClean="0">
                <a:solidFill>
                  <a:srgbClr val="000000"/>
                </a:solidFill>
                <a:latin typeface="맑은 고딕" panose="020B0503020000020004" pitchFamily="50" charset="-127"/>
              </a:rPr>
              <a:t>i</a:t>
            </a:r>
            <a:r>
              <a:rPr kumimoji="1" lang="en-US" altLang="ko-KR" sz="80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-PIN</a:t>
            </a:r>
            <a:r>
              <a:rPr kumimoji="1" lang="ko-KR" altLang="en-US" sz="80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 인증하기</a:t>
            </a:r>
            <a:r>
              <a:rPr kumimoji="1" lang="en-US" altLang="ko-KR" sz="80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‘</a:t>
            </a:r>
            <a:r>
              <a:rPr kumimoji="1" lang="ko-KR" altLang="en-US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클릭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’</a:t>
            </a:r>
            <a:r>
              <a:rPr kumimoji="1" lang="ko-KR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시</a:t>
            </a:r>
            <a:r>
              <a:rPr kumimoji="1" lang="en-US" altLang="ko-K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,</a:t>
            </a:r>
            <a:r>
              <a:rPr kumimoji="1" lang="en-US" altLang="ko-KR" sz="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</a:t>
            </a:r>
            <a:r>
              <a:rPr kumimoji="1" lang="ko-KR" altLang="en-US" sz="800" kern="0" dirty="0" smtClean="0">
                <a:solidFill>
                  <a:srgbClr val="000000"/>
                </a:solidFill>
                <a:latin typeface="+mj-ea"/>
                <a:ea typeface="+mj-ea"/>
              </a:rPr>
              <a:t>팝업</a:t>
            </a:r>
            <a:endParaRPr kumimoji="1" lang="en-US" altLang="ko-KR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92486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281" y="1889760"/>
            <a:ext cx="5904416" cy="447357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34209" y="4032739"/>
            <a:ext cx="2750707" cy="318171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4" name="모서리가 둥근 직사각형 50"/>
          <p:cNvSpPr/>
          <p:nvPr/>
        </p:nvSpPr>
        <p:spPr>
          <a:xfrm>
            <a:off x="3525255" y="3707869"/>
            <a:ext cx="460005" cy="190500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5" name="꺾인 연결선 51"/>
          <p:cNvCxnSpPr>
            <a:cxnSpLocks noChangeShapeType="1"/>
            <a:stCxn id="4" idx="0"/>
            <a:endCxn id="3" idx="0"/>
          </p:cNvCxnSpPr>
          <p:nvPr/>
        </p:nvCxnSpPr>
        <p:spPr bwMode="auto">
          <a:xfrm rot="16200000" flipH="1" flipV="1">
            <a:off x="2969976" y="3247456"/>
            <a:ext cx="324870" cy="1245695"/>
          </a:xfrm>
          <a:prstGeom prst="curvedConnector3">
            <a:avLst>
              <a:gd name="adj1" fmla="val -70367"/>
            </a:avLst>
          </a:prstGeom>
          <a:noFill/>
          <a:ln w="3175" algn="ctr">
            <a:solidFill>
              <a:srgbClr val="C00000"/>
            </a:solidFill>
            <a:prstDash val="sysDash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6" name="직사각형 5"/>
          <p:cNvSpPr/>
          <p:nvPr/>
        </p:nvSpPr>
        <p:spPr bwMode="auto">
          <a:xfrm>
            <a:off x="2429494" y="3354839"/>
            <a:ext cx="2052663" cy="198000"/>
          </a:xfrm>
          <a:prstGeom prst="rect">
            <a:avLst/>
          </a:prstGeom>
          <a:solidFill>
            <a:srgbClr val="F8F8F8"/>
          </a:solidFill>
          <a:ln w="9525" cap="flat" cmpd="sng" algn="ctr">
            <a:solidFill>
              <a:srgbClr val="FFFFFF">
                <a:lumMod val="50000"/>
              </a:srgbClr>
            </a:solidFill>
            <a:prstDash val="solid"/>
            <a:headEnd type="stealth" w="med" len="med"/>
            <a:tailEnd type="stealth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lIns="90000" tIns="0" rIns="90000" bIns="0" anchor="ctr"/>
          <a:lstStyle/>
          <a:p>
            <a:pPr lvl="0" algn="ctr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800" kern="0" dirty="0" smtClean="0">
                <a:solidFill>
                  <a:srgbClr val="000000"/>
                </a:solidFill>
                <a:latin typeface="+mj-ea"/>
                <a:ea typeface="+mj-ea"/>
              </a:rPr>
              <a:t>조회</a:t>
            </a:r>
            <a:r>
              <a:rPr kumimoji="1" lang="en-US" altLang="ko-KR" sz="800" b="1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‘</a:t>
            </a:r>
            <a:r>
              <a:rPr kumimoji="1" lang="ko-KR" altLang="en-US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클릭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’</a:t>
            </a:r>
            <a:r>
              <a:rPr kumimoji="1" lang="ko-KR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시</a:t>
            </a:r>
            <a:r>
              <a:rPr kumimoji="1" lang="en-US" altLang="ko-K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,</a:t>
            </a:r>
            <a:r>
              <a:rPr kumimoji="1" lang="en-US" altLang="ko-KR" sz="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</a:t>
            </a:r>
            <a:r>
              <a:rPr kumimoji="1" lang="ko-KR" altLang="en-US" sz="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사업자번호 조회 창 팝업</a:t>
            </a:r>
            <a:endParaRPr kumimoji="1" lang="en-US" altLang="ko-KR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9" name="타원 726"/>
          <p:cNvSpPr>
            <a:spLocks noChangeArrowheads="1"/>
          </p:cNvSpPr>
          <p:nvPr/>
        </p:nvSpPr>
        <p:spPr bwMode="auto">
          <a:xfrm>
            <a:off x="3455825" y="3615209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기업 사용자의 회원가입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회원가입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17" name="모서리가 둥근 직사각형 50"/>
          <p:cNvSpPr/>
          <p:nvPr/>
        </p:nvSpPr>
        <p:spPr>
          <a:xfrm>
            <a:off x="4398826" y="3707869"/>
            <a:ext cx="460005" cy="190500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타원 726"/>
          <p:cNvSpPr>
            <a:spLocks noChangeArrowheads="1"/>
          </p:cNvSpPr>
          <p:nvPr/>
        </p:nvSpPr>
        <p:spPr bwMode="auto">
          <a:xfrm>
            <a:off x="4329396" y="3615209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7641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ko-KR" altLang="en-US" sz="1000" dirty="0" smtClean="0">
                <a:latin typeface="+mn-ea"/>
              </a:rPr>
              <a:t>사업자번호 입력을 위해    </a:t>
            </a:r>
            <a:r>
              <a:rPr lang="ko-KR" altLang="en-US" sz="1000" b="1" dirty="0" smtClean="0">
                <a:latin typeface="+mn-ea"/>
              </a:rPr>
              <a:t>조회</a:t>
            </a:r>
            <a:r>
              <a:rPr lang="ko-KR" altLang="en-US" sz="1000" dirty="0" smtClean="0">
                <a:latin typeface="+mn-ea"/>
              </a:rPr>
              <a:t> 버튼을 클릭하면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사업자번호 조회 팝업이 뜹니다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노출된 사업자번호 조회 창에 하이픈</a:t>
            </a:r>
            <a:r>
              <a:rPr lang="en-US" altLang="ko-KR" sz="1000" dirty="0" smtClean="0">
                <a:latin typeface="+mn-ea"/>
              </a:rPr>
              <a:t>(-)</a:t>
            </a:r>
            <a:r>
              <a:rPr lang="ko-KR" altLang="en-US" sz="1000" dirty="0" smtClean="0">
                <a:latin typeface="+mn-ea"/>
              </a:rPr>
              <a:t>없이 입력하고 검색 버튼을 클릭하면 해당되는 기업이 조회됩니다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조회된 기업의 사업자번호를 선택하면 </a:t>
            </a:r>
            <a:r>
              <a:rPr lang="ko-KR" altLang="en-US" sz="1000" dirty="0" err="1" smtClean="0">
                <a:latin typeface="+mn-ea"/>
              </a:rPr>
              <a:t>팝업창을</a:t>
            </a:r>
            <a:r>
              <a:rPr lang="ko-KR" altLang="en-US" sz="1000" dirty="0" smtClean="0">
                <a:latin typeface="+mn-ea"/>
              </a:rPr>
              <a:t> 빠져나옵니다</a:t>
            </a:r>
            <a:r>
              <a:rPr lang="en-US" altLang="ko-KR" sz="1000" dirty="0" smtClean="0">
                <a:latin typeface="+mn-ea"/>
              </a:rPr>
              <a:t>. 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</a:t>
            </a:r>
            <a:r>
              <a:rPr lang="en-US" altLang="ko-KR" sz="1000" b="1" dirty="0" smtClean="0">
                <a:latin typeface="+mn-ea"/>
              </a:rPr>
              <a:t> </a:t>
            </a:r>
            <a:r>
              <a:rPr lang="ko-KR" altLang="en-US" sz="1000" b="1" dirty="0" smtClean="0">
                <a:latin typeface="+mn-ea"/>
              </a:rPr>
              <a:t>중복확인 </a:t>
            </a:r>
            <a:r>
              <a:rPr lang="ko-KR" altLang="en-US" sz="1000" dirty="0" smtClean="0">
                <a:latin typeface="+mn-ea"/>
              </a:rPr>
              <a:t>버튼을 클릭하여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가입유무를 확인합니다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b="1" dirty="0">
              <a:latin typeface="+mn-ea"/>
            </a:endParaRPr>
          </a:p>
          <a:p>
            <a:r>
              <a:rPr lang="en-US" altLang="ko-KR" sz="1000" dirty="0">
                <a:latin typeface="+mn-ea"/>
              </a:rPr>
              <a:t> ※ </a:t>
            </a:r>
            <a:r>
              <a:rPr lang="ko-KR" altLang="en-US" sz="1000" dirty="0">
                <a:latin typeface="+mn-ea"/>
              </a:rPr>
              <a:t>조회되는 기업이 없는 경우</a:t>
            </a:r>
            <a:r>
              <a:rPr lang="en-US" altLang="ko-KR" sz="1000" dirty="0">
                <a:latin typeface="+mn-ea"/>
              </a:rPr>
              <a:t>,      </a:t>
            </a:r>
            <a:r>
              <a:rPr lang="ko-KR" altLang="en-US" sz="1000" b="1" dirty="0">
                <a:latin typeface="+mn-ea"/>
              </a:rPr>
              <a:t>조회</a:t>
            </a:r>
            <a:r>
              <a:rPr lang="ko-KR" altLang="en-US" sz="1000" dirty="0">
                <a:latin typeface="+mn-ea"/>
              </a:rPr>
              <a:t> 버튼을 누르지 마시고 직접 숫자입력 후 </a:t>
            </a:r>
            <a:r>
              <a:rPr lang="ko-KR" altLang="en-US" sz="1000" dirty="0" smtClean="0">
                <a:latin typeface="+mn-ea"/>
              </a:rPr>
              <a:t>     </a:t>
            </a:r>
            <a:r>
              <a:rPr lang="ko-KR" altLang="en-US" sz="1000" b="1" dirty="0" smtClean="0">
                <a:latin typeface="+mn-ea"/>
              </a:rPr>
              <a:t>중복확인</a:t>
            </a:r>
            <a:r>
              <a:rPr lang="ko-KR" altLang="en-US" sz="1000" dirty="0" smtClean="0">
                <a:latin typeface="+mn-ea"/>
              </a:rPr>
              <a:t>을 </a:t>
            </a:r>
            <a:r>
              <a:rPr lang="ko-KR" altLang="en-US" sz="1000" dirty="0">
                <a:latin typeface="+mn-ea"/>
              </a:rPr>
              <a:t>합니다</a:t>
            </a:r>
            <a:r>
              <a:rPr lang="en-US" altLang="ko-KR" sz="1000" dirty="0" smtClean="0">
                <a:latin typeface="+mn-ea"/>
              </a:rPr>
              <a:t>.</a:t>
            </a:r>
            <a:endParaRPr lang="en-US" altLang="ko-KR" sz="1000" dirty="0">
              <a:latin typeface="+mn-ea"/>
            </a:endParaRPr>
          </a:p>
        </p:txBody>
      </p:sp>
      <p:sp>
        <p:nvSpPr>
          <p:cNvPr id="20" name="타원 726"/>
          <p:cNvSpPr>
            <a:spLocks noChangeArrowheads="1"/>
          </p:cNvSpPr>
          <p:nvPr/>
        </p:nvSpPr>
        <p:spPr bwMode="auto">
          <a:xfrm>
            <a:off x="1598450" y="774521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타원 726"/>
          <p:cNvSpPr>
            <a:spLocks noChangeArrowheads="1"/>
          </p:cNvSpPr>
          <p:nvPr/>
        </p:nvSpPr>
        <p:spPr bwMode="auto">
          <a:xfrm>
            <a:off x="208281" y="8354427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타원 726"/>
          <p:cNvSpPr>
            <a:spLocks noChangeArrowheads="1"/>
          </p:cNvSpPr>
          <p:nvPr/>
        </p:nvSpPr>
        <p:spPr bwMode="auto">
          <a:xfrm>
            <a:off x="2065175" y="865961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타원 726"/>
          <p:cNvSpPr>
            <a:spLocks noChangeArrowheads="1"/>
          </p:cNvSpPr>
          <p:nvPr/>
        </p:nvSpPr>
        <p:spPr bwMode="auto">
          <a:xfrm>
            <a:off x="4874071" y="865961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1934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281" y="1889760"/>
            <a:ext cx="5904416" cy="4473574"/>
          </a:xfrm>
          <a:prstGeom prst="rect">
            <a:avLst/>
          </a:prstGeom>
        </p:spPr>
      </p:pic>
      <p:sp>
        <p:nvSpPr>
          <p:cNvPr id="3" name="타원 726"/>
          <p:cNvSpPr>
            <a:spLocks noChangeArrowheads="1"/>
          </p:cNvSpPr>
          <p:nvPr/>
        </p:nvSpPr>
        <p:spPr bwMode="auto">
          <a:xfrm>
            <a:off x="1501563" y="4590804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타원 726"/>
          <p:cNvSpPr>
            <a:spLocks noChangeArrowheads="1"/>
          </p:cNvSpPr>
          <p:nvPr/>
        </p:nvSpPr>
        <p:spPr bwMode="auto">
          <a:xfrm>
            <a:off x="1501563" y="4842264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2569" y="6246493"/>
            <a:ext cx="1400128" cy="702945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2569" y="5576278"/>
            <a:ext cx="1400128" cy="618305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8" name="모서리가 둥근 직사각형 50"/>
          <p:cNvSpPr/>
          <p:nvPr/>
        </p:nvSpPr>
        <p:spPr>
          <a:xfrm>
            <a:off x="3531605" y="4842264"/>
            <a:ext cx="460005" cy="190500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9" name="꺾인 연결선 51"/>
          <p:cNvCxnSpPr>
            <a:cxnSpLocks noChangeShapeType="1"/>
            <a:stCxn id="8" idx="3"/>
            <a:endCxn id="7" idx="1"/>
          </p:cNvCxnSpPr>
          <p:nvPr/>
        </p:nvCxnSpPr>
        <p:spPr bwMode="auto">
          <a:xfrm>
            <a:off x="3991610" y="4937514"/>
            <a:ext cx="720959" cy="947917"/>
          </a:xfrm>
          <a:prstGeom prst="curvedConnector3">
            <a:avLst>
              <a:gd name="adj1" fmla="val 50000"/>
            </a:avLst>
          </a:prstGeom>
          <a:noFill/>
          <a:ln w="3175" algn="ctr">
            <a:solidFill>
              <a:srgbClr val="C00000"/>
            </a:solidFill>
            <a:prstDash val="sysDash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3" name="꺾인 연결선 51"/>
          <p:cNvCxnSpPr>
            <a:cxnSpLocks noChangeShapeType="1"/>
            <a:stCxn id="8" idx="3"/>
            <a:endCxn id="6" idx="1"/>
          </p:cNvCxnSpPr>
          <p:nvPr/>
        </p:nvCxnSpPr>
        <p:spPr bwMode="auto">
          <a:xfrm>
            <a:off x="3991610" y="4937514"/>
            <a:ext cx="720959" cy="1660452"/>
          </a:xfrm>
          <a:prstGeom prst="curvedConnector3">
            <a:avLst>
              <a:gd name="adj1" fmla="val 50000"/>
            </a:avLst>
          </a:prstGeom>
          <a:noFill/>
          <a:ln w="3175" algn="ctr">
            <a:solidFill>
              <a:srgbClr val="C00000"/>
            </a:solidFill>
            <a:prstDash val="sysDash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0" name="직사각형 9"/>
          <p:cNvSpPr/>
          <p:nvPr/>
        </p:nvSpPr>
        <p:spPr bwMode="auto">
          <a:xfrm>
            <a:off x="3761607" y="5263443"/>
            <a:ext cx="2448693" cy="198000"/>
          </a:xfrm>
          <a:prstGeom prst="rect">
            <a:avLst/>
          </a:prstGeom>
          <a:solidFill>
            <a:srgbClr val="F8F8F8"/>
          </a:solidFill>
          <a:ln w="9525" cap="flat" cmpd="sng" algn="ctr">
            <a:solidFill>
              <a:srgbClr val="FFFFFF">
                <a:lumMod val="50000"/>
              </a:srgbClr>
            </a:solidFill>
            <a:prstDash val="solid"/>
            <a:headEnd type="stealth" w="med" len="med"/>
            <a:tailEnd type="stealth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lIns="90000" tIns="0" rIns="90000" bIns="0" anchor="ctr"/>
          <a:lstStyle/>
          <a:p>
            <a:pPr lvl="0" algn="ctr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800" kern="0" dirty="0" smtClean="0">
                <a:solidFill>
                  <a:srgbClr val="000000"/>
                </a:solidFill>
                <a:latin typeface="+mj-ea"/>
                <a:ea typeface="+mj-ea"/>
              </a:rPr>
              <a:t>중복확인</a:t>
            </a:r>
            <a:r>
              <a:rPr kumimoji="1" lang="en-US" altLang="ko-KR" sz="800" b="1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‘</a:t>
            </a:r>
            <a:r>
              <a:rPr kumimoji="1" lang="ko-KR" altLang="en-US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클릭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’</a:t>
            </a:r>
            <a:r>
              <a:rPr kumimoji="1" lang="ko-KR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시</a:t>
            </a:r>
            <a:r>
              <a:rPr kumimoji="1" lang="en-US" altLang="ko-K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,</a:t>
            </a:r>
            <a:r>
              <a:rPr kumimoji="1" lang="en-US" altLang="ko-KR" sz="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</a:t>
            </a:r>
            <a:r>
              <a:rPr kumimoji="1" lang="ko-KR" altLang="en-US" sz="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해당 아이디 사용가능여부 팝업 </a:t>
            </a:r>
            <a:endParaRPr kumimoji="1" lang="en-US" altLang="ko-KR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6" name="타원 726"/>
          <p:cNvSpPr>
            <a:spLocks noChangeArrowheads="1"/>
          </p:cNvSpPr>
          <p:nvPr/>
        </p:nvSpPr>
        <p:spPr bwMode="auto">
          <a:xfrm>
            <a:off x="1501563" y="5136585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타원 726"/>
          <p:cNvSpPr>
            <a:spLocks noChangeArrowheads="1"/>
          </p:cNvSpPr>
          <p:nvPr/>
        </p:nvSpPr>
        <p:spPr bwMode="auto">
          <a:xfrm>
            <a:off x="1501563" y="5702491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</a:p>
        </p:txBody>
      </p:sp>
      <p:sp>
        <p:nvSpPr>
          <p:cNvPr id="18" name="타원 726"/>
          <p:cNvSpPr>
            <a:spLocks noChangeArrowheads="1"/>
          </p:cNvSpPr>
          <p:nvPr/>
        </p:nvSpPr>
        <p:spPr bwMode="auto">
          <a:xfrm>
            <a:off x="3459605" y="608980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95824" y="6067751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chemeClr val="bg2">
                    <a:lumMod val="25000"/>
                  </a:schemeClr>
                </a:solidFill>
              </a:rPr>
              <a:t>또는</a:t>
            </a:r>
            <a:endParaRPr lang="en-US" altLang="ko-KR" sz="1200" b="1" dirty="0" smtClean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기업 사용자의 회원가입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회원가입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98120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ko-KR" altLang="en-US" sz="1000" dirty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  기업이 소재하고 있는 지역을 입력합니다</a:t>
            </a:r>
            <a:r>
              <a:rPr lang="en-US" altLang="ko-KR" sz="1000" dirty="0" smtClean="0">
                <a:latin typeface="+mn-ea"/>
              </a:rPr>
              <a:t>. 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</a:t>
            </a:r>
            <a:r>
              <a:rPr lang="ko-KR" altLang="en-US" sz="1000" dirty="0" smtClean="0">
                <a:latin typeface="+mn-ea"/>
              </a:rPr>
              <a:t>아이디 입력 후 </a:t>
            </a:r>
            <a:r>
              <a:rPr lang="ko-KR" altLang="en-US" sz="1000" b="1" dirty="0" smtClean="0">
                <a:latin typeface="+mn-ea"/>
              </a:rPr>
              <a:t>중복확인</a:t>
            </a:r>
            <a:r>
              <a:rPr lang="ko-KR" altLang="en-US" sz="1000" dirty="0" smtClean="0">
                <a:latin typeface="+mn-ea"/>
              </a:rPr>
              <a:t> 버튼을 클릭하면 해당 아이디 사용가능여부가 노출됩니다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아이디는 영문</a:t>
            </a:r>
            <a:r>
              <a:rPr lang="en-US" altLang="ko-KR" sz="1000" dirty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또는 영문</a:t>
            </a:r>
            <a:r>
              <a:rPr lang="en-US" altLang="ko-KR" sz="1000" dirty="0" smtClean="0">
                <a:latin typeface="+mn-ea"/>
              </a:rPr>
              <a:t>+</a:t>
            </a:r>
            <a:r>
              <a:rPr lang="ko-KR" altLang="en-US" sz="1000" dirty="0" smtClean="0">
                <a:latin typeface="+mn-ea"/>
              </a:rPr>
              <a:t>숫자 조합 </a:t>
            </a:r>
            <a:r>
              <a:rPr lang="en-US" altLang="ko-KR" sz="1000" dirty="0" smtClean="0">
                <a:latin typeface="+mn-ea"/>
              </a:rPr>
              <a:t>4</a:t>
            </a:r>
            <a:r>
              <a:rPr lang="ko-KR" altLang="en-US" sz="1000" dirty="0" smtClean="0">
                <a:latin typeface="+mn-ea"/>
              </a:rPr>
              <a:t>자리 이상 </a:t>
            </a:r>
            <a:r>
              <a:rPr lang="en-US" altLang="ko-KR" sz="1000" dirty="0" smtClean="0">
                <a:latin typeface="+mn-ea"/>
              </a:rPr>
              <a:t>20</a:t>
            </a:r>
            <a:r>
              <a:rPr lang="ko-KR" altLang="en-US" sz="1000" dirty="0" smtClean="0">
                <a:latin typeface="+mn-ea"/>
              </a:rPr>
              <a:t>자리 이하로 입력 가능합니다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ko-KR" altLang="en-US" sz="1000" dirty="0" smtClean="0">
                <a:latin typeface="+mn-ea"/>
              </a:rPr>
              <a:t> </a:t>
            </a:r>
            <a:r>
              <a:rPr lang="en-US" altLang="ko-KR" sz="1000" dirty="0" smtClean="0">
                <a:latin typeface="+mn-ea"/>
              </a:rPr>
              <a:t>  </a:t>
            </a:r>
            <a:r>
              <a:rPr lang="ko-KR" altLang="en-US" sz="1000" dirty="0" smtClean="0">
                <a:latin typeface="+mn-ea"/>
              </a:rPr>
              <a:t>비밀번호를 영문소문자와 숫자 조합 </a:t>
            </a:r>
            <a:r>
              <a:rPr lang="en-US" altLang="ko-KR" sz="1000" dirty="0" smtClean="0">
                <a:latin typeface="+mn-ea"/>
              </a:rPr>
              <a:t>6</a:t>
            </a:r>
            <a:r>
              <a:rPr lang="ko-KR" altLang="en-US" sz="1000" dirty="0" smtClean="0">
                <a:latin typeface="+mn-ea"/>
              </a:rPr>
              <a:t>자리 이상 </a:t>
            </a:r>
            <a:r>
              <a:rPr lang="en-US" altLang="ko-KR" sz="1000" dirty="0" smtClean="0">
                <a:latin typeface="+mn-ea"/>
              </a:rPr>
              <a:t>20</a:t>
            </a:r>
            <a:r>
              <a:rPr lang="ko-KR" altLang="en-US" sz="1000" dirty="0" smtClean="0">
                <a:latin typeface="+mn-ea"/>
              </a:rPr>
              <a:t>자리 이하로 입력하고 아래에 한 번 더 입력합니다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</a:t>
            </a:r>
            <a:r>
              <a:rPr lang="ko-KR" altLang="en-US" sz="1000" dirty="0" err="1" smtClean="0">
                <a:latin typeface="+mn-ea"/>
              </a:rPr>
              <a:t>이메일을</a:t>
            </a:r>
            <a:r>
              <a:rPr lang="ko-KR" altLang="en-US" sz="1000" dirty="0" smtClean="0">
                <a:latin typeface="+mn-ea"/>
              </a:rPr>
              <a:t> 입력합니다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err="1" smtClean="0">
                <a:latin typeface="+mn-ea"/>
              </a:rPr>
              <a:t>이메일은</a:t>
            </a:r>
            <a:r>
              <a:rPr lang="ko-KR" altLang="en-US" sz="1000" dirty="0" smtClean="0">
                <a:latin typeface="+mn-ea"/>
              </a:rPr>
              <a:t> 아이디 찾기 및 비밀번호 찾기 시에 필요합니다</a:t>
            </a:r>
            <a:r>
              <a:rPr lang="en-US" altLang="ko-KR" sz="1000" dirty="0" smtClean="0">
                <a:latin typeface="+mn-ea"/>
              </a:rPr>
              <a:t>.</a:t>
            </a:r>
            <a:endParaRPr lang="en-US" altLang="ko-KR" sz="1000" dirty="0">
              <a:latin typeface="+mn-ea"/>
            </a:endParaRPr>
          </a:p>
          <a:p>
            <a:endParaRPr lang="en-US" altLang="ko-KR" sz="1000" dirty="0" smtClean="0">
              <a:latin typeface="+mn-ea"/>
            </a:endParaRPr>
          </a:p>
          <a:p>
            <a:r>
              <a:rPr lang="ko-KR" altLang="en-US" sz="1000" dirty="0" smtClean="0">
                <a:latin typeface="+mn-ea"/>
              </a:rPr>
              <a:t>모든 항목을 입력한 후에    </a:t>
            </a:r>
            <a:r>
              <a:rPr lang="ko-KR" altLang="en-US" sz="1000" b="1" dirty="0" smtClean="0">
                <a:latin typeface="+mn-ea"/>
              </a:rPr>
              <a:t>등록</a:t>
            </a:r>
            <a:r>
              <a:rPr lang="ko-KR" altLang="en-US" sz="1000" dirty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버튼을 클릭하면 회원가입이 완료됩니다</a:t>
            </a:r>
            <a:r>
              <a:rPr lang="en-US" altLang="ko-KR" sz="1000" dirty="0" smtClean="0">
                <a:latin typeface="+mn-ea"/>
              </a:rPr>
              <a:t>.</a:t>
            </a:r>
            <a:endParaRPr lang="en-US" altLang="ko-KR" sz="1000" b="1" dirty="0" smtClean="0">
              <a:latin typeface="+mn-ea"/>
            </a:endParaRPr>
          </a:p>
        </p:txBody>
      </p:sp>
      <p:sp>
        <p:nvSpPr>
          <p:cNvPr id="26" name="타원 726"/>
          <p:cNvSpPr>
            <a:spLocks noChangeArrowheads="1"/>
          </p:cNvSpPr>
          <p:nvPr/>
        </p:nvSpPr>
        <p:spPr bwMode="auto">
          <a:xfrm>
            <a:off x="205740" y="774622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타원 726"/>
          <p:cNvSpPr>
            <a:spLocks noChangeArrowheads="1"/>
          </p:cNvSpPr>
          <p:nvPr/>
        </p:nvSpPr>
        <p:spPr bwMode="auto">
          <a:xfrm>
            <a:off x="205740" y="804150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타원 726"/>
          <p:cNvSpPr>
            <a:spLocks noChangeArrowheads="1"/>
          </p:cNvSpPr>
          <p:nvPr/>
        </p:nvSpPr>
        <p:spPr bwMode="auto">
          <a:xfrm>
            <a:off x="205740" y="8499571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타원 726"/>
          <p:cNvSpPr>
            <a:spLocks noChangeArrowheads="1"/>
          </p:cNvSpPr>
          <p:nvPr/>
        </p:nvSpPr>
        <p:spPr bwMode="auto">
          <a:xfrm>
            <a:off x="205740" y="882323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타원 726"/>
          <p:cNvSpPr>
            <a:spLocks noChangeArrowheads="1"/>
          </p:cNvSpPr>
          <p:nvPr/>
        </p:nvSpPr>
        <p:spPr bwMode="auto">
          <a:xfrm>
            <a:off x="1655088" y="911875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슬라이드 번호 개체 틀 3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99575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86" y="2409370"/>
            <a:ext cx="5867210" cy="46506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기업 사용자의 회원가입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회원가입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7641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ko-KR" altLang="en-US" sz="1000" dirty="0" smtClean="0">
                <a:latin typeface="+mn-ea"/>
              </a:rPr>
              <a:t> 회원가입이 완료된 것을 확인할 수 있습니다</a:t>
            </a:r>
            <a:r>
              <a:rPr lang="en-US" altLang="ko-KR" sz="1000" dirty="0" smtClean="0">
                <a:latin typeface="+mn-ea"/>
              </a:rPr>
              <a:t>.</a:t>
            </a:r>
            <a:endParaRPr lang="en-US" altLang="ko-KR" sz="1000" dirty="0"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200907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 cstate="print"/>
          <a:srcRect r="2864"/>
          <a:stretch/>
        </p:blipFill>
        <p:spPr>
          <a:xfrm>
            <a:off x="283667" y="1907921"/>
            <a:ext cx="5828843" cy="5346818"/>
          </a:xfrm>
          <a:prstGeom prst="rect">
            <a:avLst/>
          </a:prstGeom>
        </p:spPr>
      </p:pic>
      <p:sp>
        <p:nvSpPr>
          <p:cNvPr id="4" name="모서리가 둥근 직사각형 50"/>
          <p:cNvSpPr/>
          <p:nvPr/>
        </p:nvSpPr>
        <p:spPr>
          <a:xfrm>
            <a:off x="5134071" y="1909395"/>
            <a:ext cx="335545" cy="411726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타원 726"/>
          <p:cNvSpPr>
            <a:spLocks noChangeArrowheads="1"/>
          </p:cNvSpPr>
          <p:nvPr/>
        </p:nvSpPr>
        <p:spPr bwMode="auto">
          <a:xfrm>
            <a:off x="5062071" y="1837395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타원 726"/>
          <p:cNvSpPr>
            <a:spLocks noChangeArrowheads="1"/>
          </p:cNvSpPr>
          <p:nvPr/>
        </p:nvSpPr>
        <p:spPr bwMode="auto">
          <a:xfrm>
            <a:off x="354005" y="371118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타원 726"/>
          <p:cNvSpPr>
            <a:spLocks noChangeArrowheads="1"/>
          </p:cNvSpPr>
          <p:nvPr/>
        </p:nvSpPr>
        <p:spPr bwMode="auto">
          <a:xfrm>
            <a:off x="1703039" y="3769795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175671" y="7161459"/>
            <a:ext cx="6006053" cy="276999"/>
            <a:chOff x="175671" y="6443274"/>
            <a:chExt cx="6006053" cy="276999"/>
          </a:xfrm>
        </p:grpSpPr>
        <p:grpSp>
          <p:nvGrpSpPr>
            <p:cNvPr id="18" name="그룹 17"/>
            <p:cNvGrpSpPr/>
            <p:nvPr/>
          </p:nvGrpSpPr>
          <p:grpSpPr>
            <a:xfrm>
              <a:off x="175671" y="6486525"/>
              <a:ext cx="6006053" cy="190500"/>
              <a:chOff x="143675" y="6114991"/>
              <a:chExt cx="7644336" cy="239714"/>
            </a:xfrm>
          </p:grpSpPr>
          <p:grpSp>
            <p:nvGrpSpPr>
              <p:cNvPr id="20" name="Cutout"/>
              <p:cNvGrpSpPr/>
              <p:nvPr/>
            </p:nvGrpSpPr>
            <p:grpSpPr>
              <a:xfrm rot="16200000">
                <a:off x="504037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42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43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21" name="Cutout"/>
              <p:cNvGrpSpPr/>
              <p:nvPr/>
            </p:nvGrpSpPr>
            <p:grpSpPr>
              <a:xfrm rot="16200000">
                <a:off x="1457028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40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41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22" name="Cutout"/>
              <p:cNvGrpSpPr/>
              <p:nvPr/>
            </p:nvGrpSpPr>
            <p:grpSpPr>
              <a:xfrm rot="16200000">
                <a:off x="2413390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38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9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23" name="Cutout"/>
              <p:cNvGrpSpPr/>
              <p:nvPr/>
            </p:nvGrpSpPr>
            <p:grpSpPr>
              <a:xfrm rot="16200000">
                <a:off x="3366208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36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7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24" name="Cutout"/>
              <p:cNvGrpSpPr/>
              <p:nvPr/>
            </p:nvGrpSpPr>
            <p:grpSpPr>
              <a:xfrm rot="16200000">
                <a:off x="4319199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34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5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25" name="Cutout"/>
              <p:cNvGrpSpPr/>
              <p:nvPr/>
            </p:nvGrpSpPr>
            <p:grpSpPr>
              <a:xfrm rot="16200000">
                <a:off x="5275561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32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3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26" name="Cutout"/>
              <p:cNvGrpSpPr/>
              <p:nvPr/>
            </p:nvGrpSpPr>
            <p:grpSpPr>
              <a:xfrm rot="16200000">
                <a:off x="6231573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30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1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27" name="Cutout"/>
              <p:cNvGrpSpPr/>
              <p:nvPr/>
            </p:nvGrpSpPr>
            <p:grpSpPr>
              <a:xfrm rot="16200000">
                <a:off x="7187935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8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9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</p:grpSp>
        <p:sp>
          <p:nvSpPr>
            <p:cNvPr id="19" name="TextBox 18"/>
            <p:cNvSpPr txBox="1"/>
            <p:nvPr/>
          </p:nvSpPr>
          <p:spPr>
            <a:xfrm>
              <a:off x="2932476" y="6443274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200" b="1" dirty="0">
                  <a:solidFill>
                    <a:srgbClr val="FF0000"/>
                  </a:solidFill>
                </a:rPr>
                <a:t>계속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기업이 사업신청을 위해 기업정보를 작성하는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기업정보 관리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67641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ko-KR" altLang="en-US" sz="1000" dirty="0" smtClean="0">
                <a:latin typeface="+mn-ea"/>
              </a:rPr>
              <a:t>    </a:t>
            </a:r>
            <a:r>
              <a:rPr lang="ko-KR" altLang="en-US" sz="1000" b="1" dirty="0" err="1" smtClean="0">
                <a:latin typeface="+mn-ea"/>
              </a:rPr>
              <a:t>마이페이지</a:t>
            </a:r>
            <a:r>
              <a:rPr lang="ko-KR" altLang="en-US" sz="1000" dirty="0">
                <a:latin typeface="+mn-ea"/>
              </a:rPr>
              <a:t> </a:t>
            </a:r>
            <a:r>
              <a:rPr lang="ko-KR" altLang="en-US" sz="1000" b="1" dirty="0" smtClean="0">
                <a:latin typeface="+mn-ea"/>
              </a:rPr>
              <a:t>→    기업정보</a:t>
            </a:r>
            <a:r>
              <a:rPr lang="en-US" altLang="ko-KR" sz="1000" b="1" dirty="0" smtClean="0">
                <a:latin typeface="+mn-ea"/>
              </a:rPr>
              <a:t>/</a:t>
            </a:r>
            <a:r>
              <a:rPr lang="ko-KR" altLang="en-US" sz="1000" b="1" dirty="0" smtClean="0">
                <a:latin typeface="+mn-ea"/>
              </a:rPr>
              <a:t>사업신청관리 →     기업정보 </a:t>
            </a:r>
            <a:r>
              <a:rPr lang="ko-KR" altLang="en-US" sz="1000" dirty="0" smtClean="0">
                <a:latin typeface="+mn-ea"/>
              </a:rPr>
              <a:t>메뉴에서 기업정보를 입력합니다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작성한 기업정보는 사업신청 시 필수등록정보로 자동 연계됩니다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사업신청 페이지에서 </a:t>
            </a:r>
            <a:r>
              <a:rPr lang="en-US" altLang="ko-KR" sz="1000" dirty="0" smtClean="0">
                <a:latin typeface="+mn-ea"/>
              </a:rPr>
              <a:t>‘</a:t>
            </a:r>
            <a:r>
              <a:rPr lang="ko-KR" altLang="en-US" sz="1000" dirty="0" smtClean="0">
                <a:latin typeface="+mn-ea"/>
              </a:rPr>
              <a:t>임시저장</a:t>
            </a:r>
            <a:r>
              <a:rPr lang="en-US" altLang="ko-KR" sz="1000" dirty="0" smtClean="0">
                <a:latin typeface="+mn-ea"/>
              </a:rPr>
              <a:t>’</a:t>
            </a:r>
            <a:r>
              <a:rPr lang="ko-KR" altLang="en-US" sz="1000" dirty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또는 </a:t>
            </a:r>
            <a:r>
              <a:rPr lang="en-US" altLang="ko-KR" sz="1000" dirty="0" smtClean="0">
                <a:latin typeface="+mn-ea"/>
              </a:rPr>
              <a:t>‘</a:t>
            </a:r>
            <a:r>
              <a:rPr lang="ko-KR" altLang="en-US" sz="1000" dirty="0" smtClean="0">
                <a:latin typeface="+mn-ea"/>
              </a:rPr>
              <a:t>저장</a:t>
            </a:r>
            <a:r>
              <a:rPr lang="en-US" altLang="ko-KR" sz="1000" dirty="0" smtClean="0">
                <a:latin typeface="+mn-ea"/>
              </a:rPr>
              <a:t>’</a:t>
            </a:r>
            <a:r>
              <a:rPr lang="ko-KR" altLang="en-US" sz="1000" dirty="0" smtClean="0">
                <a:latin typeface="+mn-ea"/>
              </a:rPr>
              <a:t>을 완료한 경우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err="1" smtClean="0">
                <a:latin typeface="+mn-ea"/>
              </a:rPr>
              <a:t>마이페이지에도</a:t>
            </a:r>
            <a:r>
              <a:rPr lang="ko-KR" altLang="en-US" sz="1000" dirty="0" smtClean="0">
                <a:latin typeface="+mn-ea"/>
              </a:rPr>
              <a:t> 자동 적용됩니다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b="1" dirty="0">
              <a:latin typeface="+mn-ea"/>
            </a:endParaRPr>
          </a:p>
          <a:p>
            <a:r>
              <a:rPr lang="ko-KR" altLang="en-US" sz="1000" dirty="0" smtClean="0">
                <a:latin typeface="+mn-ea"/>
              </a:rPr>
              <a:t>단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「</a:t>
            </a:r>
            <a:r>
              <a:rPr lang="ko-KR" altLang="en-US" sz="1000" dirty="0" smtClean="0">
                <a:latin typeface="+mn-ea"/>
              </a:rPr>
              <a:t>사업신청 페이지</a:t>
            </a:r>
            <a:r>
              <a:rPr lang="en-US" altLang="ko-KR" sz="1000" dirty="0">
                <a:latin typeface="+mn-ea"/>
                <a:ea typeface="맑은 고딕" panose="020B0503020000020004" pitchFamily="50" charset="-127"/>
              </a:rPr>
              <a:t>」</a:t>
            </a:r>
            <a:r>
              <a:rPr lang="ko-KR" altLang="en-US" sz="1000" dirty="0" smtClean="0">
                <a:latin typeface="+mn-ea"/>
              </a:rPr>
              <a:t>와 </a:t>
            </a:r>
            <a:r>
              <a:rPr lang="en-US" altLang="ko-KR" sz="1000" dirty="0">
                <a:latin typeface="+mn-ea"/>
                <a:ea typeface="맑은 고딕" panose="020B0503020000020004" pitchFamily="50" charset="-127"/>
              </a:rPr>
              <a:t>「</a:t>
            </a:r>
            <a:r>
              <a:rPr lang="ko-KR" altLang="en-US" sz="1000" dirty="0" err="1" smtClean="0">
                <a:latin typeface="+mn-ea"/>
              </a:rPr>
              <a:t>마이페이지</a:t>
            </a:r>
            <a:r>
              <a:rPr lang="en-US" altLang="ko-KR" sz="1000" dirty="0">
                <a:latin typeface="+mn-ea"/>
                <a:ea typeface="맑은 고딕" panose="020B0503020000020004" pitchFamily="50" charset="-127"/>
              </a:rPr>
              <a:t>」</a:t>
            </a:r>
            <a:r>
              <a:rPr lang="ko-KR" altLang="en-US" sz="1000" dirty="0" smtClean="0">
                <a:latin typeface="+mn-ea"/>
              </a:rPr>
              <a:t>에서 정보입력 및 수정을 동시에 진행하지 않도록 합니다</a:t>
            </a:r>
            <a:r>
              <a:rPr lang="en-US" altLang="ko-KR" sz="1000" dirty="0" smtClean="0">
                <a:latin typeface="+mn-ea"/>
              </a:rPr>
              <a:t>.</a:t>
            </a:r>
            <a:endParaRPr lang="en-US" altLang="ko-KR" sz="1000" dirty="0">
              <a:latin typeface="+mn-ea"/>
            </a:endParaRPr>
          </a:p>
        </p:txBody>
      </p:sp>
      <p:sp>
        <p:nvSpPr>
          <p:cNvPr id="48" name="타원 726"/>
          <p:cNvSpPr>
            <a:spLocks noChangeArrowheads="1"/>
          </p:cNvSpPr>
          <p:nvPr/>
        </p:nvSpPr>
        <p:spPr bwMode="auto">
          <a:xfrm>
            <a:off x="211667" y="774224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타원 726"/>
          <p:cNvSpPr>
            <a:spLocks noChangeArrowheads="1"/>
          </p:cNvSpPr>
          <p:nvPr/>
        </p:nvSpPr>
        <p:spPr bwMode="auto">
          <a:xfrm>
            <a:off x="1220199" y="774224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타원 726"/>
          <p:cNvSpPr>
            <a:spLocks noChangeArrowheads="1"/>
          </p:cNvSpPr>
          <p:nvPr/>
        </p:nvSpPr>
        <p:spPr bwMode="auto">
          <a:xfrm>
            <a:off x="2915144" y="774224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3387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그림 43"/>
          <p:cNvPicPr>
            <a:picLocks noChangeAspect="1"/>
          </p:cNvPicPr>
          <p:nvPr/>
        </p:nvPicPr>
        <p:blipFill rotWithShape="1">
          <a:blip r:embed="rId2" cstate="print"/>
          <a:srcRect t="3918" b="4187"/>
          <a:stretch/>
        </p:blipFill>
        <p:spPr>
          <a:xfrm>
            <a:off x="283667" y="1866899"/>
            <a:ext cx="5801725" cy="5400675"/>
          </a:xfrm>
          <a:prstGeom prst="rect">
            <a:avLst/>
          </a:prstGeom>
        </p:spPr>
      </p:pic>
      <p:grpSp>
        <p:nvGrpSpPr>
          <p:cNvPr id="17" name="그룹 16"/>
          <p:cNvGrpSpPr/>
          <p:nvPr/>
        </p:nvGrpSpPr>
        <p:grpSpPr>
          <a:xfrm>
            <a:off x="175671" y="7161459"/>
            <a:ext cx="6006053" cy="276999"/>
            <a:chOff x="175671" y="6443274"/>
            <a:chExt cx="6006053" cy="276999"/>
          </a:xfrm>
        </p:grpSpPr>
        <p:grpSp>
          <p:nvGrpSpPr>
            <p:cNvPr id="18" name="그룹 17"/>
            <p:cNvGrpSpPr/>
            <p:nvPr/>
          </p:nvGrpSpPr>
          <p:grpSpPr>
            <a:xfrm>
              <a:off x="175671" y="6486525"/>
              <a:ext cx="6006053" cy="190500"/>
              <a:chOff x="143675" y="6114991"/>
              <a:chExt cx="7644336" cy="239714"/>
            </a:xfrm>
          </p:grpSpPr>
          <p:grpSp>
            <p:nvGrpSpPr>
              <p:cNvPr id="20" name="Cutout"/>
              <p:cNvGrpSpPr/>
              <p:nvPr/>
            </p:nvGrpSpPr>
            <p:grpSpPr>
              <a:xfrm rot="16200000">
                <a:off x="504037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42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43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21" name="Cutout"/>
              <p:cNvGrpSpPr/>
              <p:nvPr/>
            </p:nvGrpSpPr>
            <p:grpSpPr>
              <a:xfrm rot="16200000">
                <a:off x="1457028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40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41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22" name="Cutout"/>
              <p:cNvGrpSpPr/>
              <p:nvPr/>
            </p:nvGrpSpPr>
            <p:grpSpPr>
              <a:xfrm rot="16200000">
                <a:off x="2413390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38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9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23" name="Cutout"/>
              <p:cNvGrpSpPr/>
              <p:nvPr/>
            </p:nvGrpSpPr>
            <p:grpSpPr>
              <a:xfrm rot="16200000">
                <a:off x="3366208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36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7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24" name="Cutout"/>
              <p:cNvGrpSpPr/>
              <p:nvPr/>
            </p:nvGrpSpPr>
            <p:grpSpPr>
              <a:xfrm rot="16200000">
                <a:off x="4319199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34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5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25" name="Cutout"/>
              <p:cNvGrpSpPr/>
              <p:nvPr/>
            </p:nvGrpSpPr>
            <p:grpSpPr>
              <a:xfrm rot="16200000">
                <a:off x="5275561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32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3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26" name="Cutout"/>
              <p:cNvGrpSpPr/>
              <p:nvPr/>
            </p:nvGrpSpPr>
            <p:grpSpPr>
              <a:xfrm rot="16200000">
                <a:off x="6231573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30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1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27" name="Cutout"/>
              <p:cNvGrpSpPr/>
              <p:nvPr/>
            </p:nvGrpSpPr>
            <p:grpSpPr>
              <a:xfrm rot="16200000">
                <a:off x="7187935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8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9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</p:grpSp>
        <p:sp>
          <p:nvSpPr>
            <p:cNvPr id="19" name="TextBox 18"/>
            <p:cNvSpPr txBox="1"/>
            <p:nvPr/>
          </p:nvSpPr>
          <p:spPr>
            <a:xfrm>
              <a:off x="2932476" y="6443274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200" b="1" dirty="0">
                  <a:solidFill>
                    <a:srgbClr val="FF0000"/>
                  </a:solidFill>
                </a:rPr>
                <a:t>계속</a:t>
              </a:r>
            </a:p>
          </p:txBody>
        </p:sp>
      </p:grpSp>
      <p:sp>
        <p:nvSpPr>
          <p:cNvPr id="50" name="모서리가 둥근 직사각형 50"/>
          <p:cNvSpPr/>
          <p:nvPr/>
        </p:nvSpPr>
        <p:spPr>
          <a:xfrm>
            <a:off x="4507946" y="6998969"/>
            <a:ext cx="335545" cy="205740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51" name="그림 50"/>
          <p:cNvPicPr>
            <a:picLocks noChangeAspect="1"/>
          </p:cNvPicPr>
          <p:nvPr/>
        </p:nvPicPr>
        <p:blipFill rotWithShape="1">
          <a:blip r:embed="rId3" cstate="print"/>
          <a:srcRect l="2168" r="1"/>
          <a:stretch/>
        </p:blipFill>
        <p:spPr>
          <a:xfrm>
            <a:off x="421986" y="3689406"/>
            <a:ext cx="2241078" cy="2995918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cxnSp>
        <p:nvCxnSpPr>
          <p:cNvPr id="52" name="꺾인 연결선 51"/>
          <p:cNvCxnSpPr>
            <a:cxnSpLocks noChangeShapeType="1"/>
            <a:stCxn id="50" idx="0"/>
            <a:endCxn id="51" idx="3"/>
          </p:cNvCxnSpPr>
          <p:nvPr/>
        </p:nvCxnSpPr>
        <p:spPr bwMode="auto">
          <a:xfrm rot="16200000" flipV="1">
            <a:off x="2763590" y="5086839"/>
            <a:ext cx="1811604" cy="2012655"/>
          </a:xfrm>
          <a:prstGeom prst="curvedConnector2">
            <a:avLst/>
          </a:prstGeom>
          <a:noFill/>
          <a:ln w="3175" algn="ctr">
            <a:solidFill>
              <a:srgbClr val="C00000"/>
            </a:solidFill>
            <a:prstDash val="sysDash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53" name="직사각형 52"/>
          <p:cNvSpPr/>
          <p:nvPr/>
        </p:nvSpPr>
        <p:spPr bwMode="auto">
          <a:xfrm>
            <a:off x="3283599" y="6694229"/>
            <a:ext cx="2448693" cy="198000"/>
          </a:xfrm>
          <a:prstGeom prst="rect">
            <a:avLst/>
          </a:prstGeom>
          <a:solidFill>
            <a:srgbClr val="F8F8F8"/>
          </a:solidFill>
          <a:ln w="9525" cap="flat" cmpd="sng" algn="ctr">
            <a:solidFill>
              <a:srgbClr val="FFFFFF">
                <a:lumMod val="50000"/>
              </a:srgbClr>
            </a:solidFill>
            <a:prstDash val="solid"/>
            <a:headEnd type="stealth" w="med" len="med"/>
            <a:tailEnd type="stealth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lIns="90000" tIns="0" rIns="90000" bIns="0" anchor="ctr"/>
          <a:lstStyle/>
          <a:p>
            <a:pPr lvl="0" algn="ctr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800" b="1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찾기</a:t>
            </a:r>
            <a:r>
              <a:rPr kumimoji="1" lang="en-US" altLang="ko-KR" sz="800" b="1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‘</a:t>
            </a:r>
            <a:r>
              <a:rPr kumimoji="1" lang="ko-KR" altLang="en-US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클릭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’</a:t>
            </a:r>
            <a:r>
              <a:rPr kumimoji="1" lang="ko-KR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시</a:t>
            </a:r>
            <a:r>
              <a:rPr kumimoji="1" lang="en-US" altLang="ko-K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,</a:t>
            </a:r>
            <a:r>
              <a:rPr kumimoji="1" lang="en-US" altLang="ko-KR" sz="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</a:t>
            </a:r>
            <a:r>
              <a:rPr kumimoji="1" lang="ko-KR" altLang="en-US" sz="800" kern="0" dirty="0" smtClean="0">
                <a:solidFill>
                  <a:srgbClr val="000000"/>
                </a:solidFill>
                <a:latin typeface="+mj-ea"/>
                <a:ea typeface="+mj-ea"/>
              </a:rPr>
              <a:t>표준산업분류 선택 창 팝업</a:t>
            </a:r>
            <a:endParaRPr kumimoji="1" lang="en-US" altLang="ko-KR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54" name="타원 726"/>
          <p:cNvSpPr>
            <a:spLocks noChangeArrowheads="1"/>
          </p:cNvSpPr>
          <p:nvPr/>
        </p:nvSpPr>
        <p:spPr bwMode="auto">
          <a:xfrm>
            <a:off x="4431747" y="6926969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기업이 사업신청을 위해 기업정보를 작성하는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기업정보 관리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67641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ko-KR" altLang="en-US" sz="1000" dirty="0" smtClean="0">
                <a:latin typeface="+mn-ea"/>
              </a:rPr>
              <a:t>표준산업분류 입력을 위해      </a:t>
            </a:r>
            <a:r>
              <a:rPr lang="ko-KR" altLang="en-US" sz="1000" b="1" dirty="0" smtClean="0">
                <a:latin typeface="+mn-ea"/>
              </a:rPr>
              <a:t>찾기</a:t>
            </a:r>
            <a:r>
              <a:rPr lang="ko-KR" altLang="en-US" sz="1000" dirty="0" smtClean="0">
                <a:latin typeface="+mn-ea"/>
              </a:rPr>
              <a:t>를 누르면 표준산업분류 선택 </a:t>
            </a:r>
            <a:r>
              <a:rPr lang="ko-KR" altLang="en-US" sz="1000" dirty="0" err="1" smtClean="0">
                <a:latin typeface="+mn-ea"/>
              </a:rPr>
              <a:t>팝업창이</a:t>
            </a:r>
            <a:r>
              <a:rPr lang="ko-KR" altLang="en-US" sz="1000" dirty="0" smtClean="0">
                <a:latin typeface="+mn-ea"/>
              </a:rPr>
              <a:t> 나옵니다</a:t>
            </a:r>
            <a:r>
              <a:rPr lang="en-US" altLang="ko-KR" sz="1000" dirty="0" smtClean="0">
                <a:latin typeface="+mn-ea"/>
              </a:rPr>
              <a:t>. 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ko-KR" altLang="en-US" sz="1000" dirty="0" err="1" smtClean="0">
                <a:latin typeface="+mn-ea"/>
              </a:rPr>
              <a:t>검색어를</a:t>
            </a:r>
            <a:r>
              <a:rPr lang="ko-KR" altLang="en-US" sz="1000" dirty="0" smtClean="0">
                <a:latin typeface="+mn-ea"/>
              </a:rPr>
              <a:t> 입력하고 검색 버튼을 클릭한 뒤</a:t>
            </a:r>
            <a:r>
              <a:rPr lang="en-US" altLang="ko-KR" sz="1000" dirty="0" smtClean="0">
                <a:latin typeface="+mn-ea"/>
              </a:rPr>
              <a:t>,</a:t>
            </a:r>
            <a:r>
              <a:rPr lang="ko-KR" altLang="en-US" sz="1000" dirty="0" smtClean="0">
                <a:latin typeface="+mn-ea"/>
              </a:rPr>
              <a:t> 입력하고자 하는 표준산업분류명을      </a:t>
            </a:r>
            <a:r>
              <a:rPr lang="ko-KR" altLang="en-US" sz="1000" b="1" dirty="0" smtClean="0">
                <a:latin typeface="+mn-ea"/>
              </a:rPr>
              <a:t>선택</a:t>
            </a:r>
            <a:r>
              <a:rPr lang="ko-KR" altLang="en-US" sz="1000" dirty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후 하단의   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</a:t>
            </a:r>
            <a:r>
              <a:rPr lang="ko-KR" altLang="en-US" sz="1000" b="1" dirty="0" smtClean="0">
                <a:latin typeface="+mn-ea"/>
              </a:rPr>
              <a:t>완료</a:t>
            </a:r>
            <a:r>
              <a:rPr lang="ko-KR" altLang="en-US" sz="1000" dirty="0" smtClean="0">
                <a:latin typeface="+mn-ea"/>
              </a:rPr>
              <a:t>를 클릭하면 해당 표준산업분류명이 입력됩니다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dirty="0">
              <a:latin typeface="+mn-ea"/>
            </a:endParaRPr>
          </a:p>
          <a:p>
            <a:endParaRPr lang="en-US" altLang="ko-KR" sz="1000" dirty="0" smtClean="0">
              <a:latin typeface="+mn-ea"/>
            </a:endParaRPr>
          </a:p>
          <a:p>
            <a:endParaRPr lang="en-US" altLang="ko-KR" sz="1000" dirty="0">
              <a:latin typeface="+mn-ea"/>
            </a:endParaRPr>
          </a:p>
        </p:txBody>
      </p:sp>
      <p:sp>
        <p:nvSpPr>
          <p:cNvPr id="59" name="타원 726"/>
          <p:cNvSpPr>
            <a:spLocks noChangeArrowheads="1"/>
          </p:cNvSpPr>
          <p:nvPr/>
        </p:nvSpPr>
        <p:spPr bwMode="auto">
          <a:xfrm>
            <a:off x="408972" y="4495236"/>
            <a:ext cx="144000" cy="144000"/>
          </a:xfrm>
          <a:prstGeom prst="ellipse">
            <a:avLst/>
          </a:prstGeom>
          <a:solidFill>
            <a:srgbClr val="0000FF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타원 726"/>
          <p:cNvSpPr>
            <a:spLocks noChangeArrowheads="1"/>
          </p:cNvSpPr>
          <p:nvPr/>
        </p:nvSpPr>
        <p:spPr bwMode="auto">
          <a:xfrm>
            <a:off x="1909200" y="6469325"/>
            <a:ext cx="144000" cy="144000"/>
          </a:xfrm>
          <a:prstGeom prst="ellipse">
            <a:avLst/>
          </a:prstGeom>
          <a:solidFill>
            <a:srgbClr val="0000FF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" name="타원 726"/>
          <p:cNvSpPr>
            <a:spLocks noChangeArrowheads="1"/>
          </p:cNvSpPr>
          <p:nvPr/>
        </p:nvSpPr>
        <p:spPr bwMode="auto">
          <a:xfrm>
            <a:off x="4749720" y="8049276"/>
            <a:ext cx="144000" cy="144000"/>
          </a:xfrm>
          <a:prstGeom prst="ellipse">
            <a:avLst/>
          </a:prstGeom>
          <a:solidFill>
            <a:srgbClr val="0000FF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3" name="타원 726"/>
          <p:cNvSpPr>
            <a:spLocks noChangeArrowheads="1"/>
          </p:cNvSpPr>
          <p:nvPr/>
        </p:nvSpPr>
        <p:spPr bwMode="auto">
          <a:xfrm>
            <a:off x="1779608" y="7740115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4" name="타원 726"/>
          <p:cNvSpPr>
            <a:spLocks noChangeArrowheads="1"/>
          </p:cNvSpPr>
          <p:nvPr/>
        </p:nvSpPr>
        <p:spPr bwMode="auto">
          <a:xfrm>
            <a:off x="230717" y="8202801"/>
            <a:ext cx="144000" cy="144000"/>
          </a:xfrm>
          <a:prstGeom prst="ellipse">
            <a:avLst/>
          </a:prstGeom>
          <a:solidFill>
            <a:srgbClr val="0000FF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58433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500" y="2084239"/>
            <a:ext cx="5944388" cy="4976018"/>
          </a:xfrm>
          <a:prstGeom prst="rect">
            <a:avLst/>
          </a:prstGeom>
        </p:spPr>
      </p:pic>
      <p:grpSp>
        <p:nvGrpSpPr>
          <p:cNvPr id="5" name="그룹 4"/>
          <p:cNvGrpSpPr/>
          <p:nvPr/>
        </p:nvGrpSpPr>
        <p:grpSpPr>
          <a:xfrm>
            <a:off x="175671" y="1972310"/>
            <a:ext cx="6006053" cy="190500"/>
            <a:chOff x="143675" y="6114991"/>
            <a:chExt cx="7644336" cy="239714"/>
          </a:xfrm>
        </p:grpSpPr>
        <p:grpSp>
          <p:nvGrpSpPr>
            <p:cNvPr id="7" name="Cutout"/>
            <p:cNvGrpSpPr/>
            <p:nvPr/>
          </p:nvGrpSpPr>
          <p:grpSpPr>
            <a:xfrm rot="16200000">
              <a:off x="504037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9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30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8" name="Cutout"/>
            <p:cNvGrpSpPr/>
            <p:nvPr/>
          </p:nvGrpSpPr>
          <p:grpSpPr>
            <a:xfrm rot="16200000">
              <a:off x="1457028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7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8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9" name="Cutout"/>
            <p:cNvGrpSpPr/>
            <p:nvPr/>
          </p:nvGrpSpPr>
          <p:grpSpPr>
            <a:xfrm rot="16200000">
              <a:off x="2413390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5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6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0" name="Cutout"/>
            <p:cNvGrpSpPr/>
            <p:nvPr/>
          </p:nvGrpSpPr>
          <p:grpSpPr>
            <a:xfrm rot="16200000">
              <a:off x="3366208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3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4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1" name="Cutout"/>
            <p:cNvGrpSpPr/>
            <p:nvPr/>
          </p:nvGrpSpPr>
          <p:grpSpPr>
            <a:xfrm rot="16200000">
              <a:off x="4319199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1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2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2" name="Cutout"/>
            <p:cNvGrpSpPr/>
            <p:nvPr/>
          </p:nvGrpSpPr>
          <p:grpSpPr>
            <a:xfrm rot="16200000">
              <a:off x="5275561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19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0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3" name="Cutout"/>
            <p:cNvGrpSpPr/>
            <p:nvPr/>
          </p:nvGrpSpPr>
          <p:grpSpPr>
            <a:xfrm rot="16200000">
              <a:off x="6231573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17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8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4" name="Cutout"/>
            <p:cNvGrpSpPr/>
            <p:nvPr/>
          </p:nvGrpSpPr>
          <p:grpSpPr>
            <a:xfrm rot="16200000">
              <a:off x="7187935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15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6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</p:grpSp>
      <p:grpSp>
        <p:nvGrpSpPr>
          <p:cNvPr id="31" name="그룹 30"/>
          <p:cNvGrpSpPr/>
          <p:nvPr/>
        </p:nvGrpSpPr>
        <p:grpSpPr>
          <a:xfrm>
            <a:off x="175671" y="6900088"/>
            <a:ext cx="6006053" cy="276999"/>
            <a:chOff x="175671" y="6443274"/>
            <a:chExt cx="6006053" cy="276999"/>
          </a:xfrm>
        </p:grpSpPr>
        <p:grpSp>
          <p:nvGrpSpPr>
            <p:cNvPr id="32" name="그룹 31"/>
            <p:cNvGrpSpPr/>
            <p:nvPr/>
          </p:nvGrpSpPr>
          <p:grpSpPr>
            <a:xfrm>
              <a:off x="175671" y="6486525"/>
              <a:ext cx="6006053" cy="190500"/>
              <a:chOff x="143675" y="6114991"/>
              <a:chExt cx="7644336" cy="239714"/>
            </a:xfrm>
          </p:grpSpPr>
          <p:grpSp>
            <p:nvGrpSpPr>
              <p:cNvPr id="34" name="Cutout"/>
              <p:cNvGrpSpPr/>
              <p:nvPr/>
            </p:nvGrpSpPr>
            <p:grpSpPr>
              <a:xfrm rot="16200000">
                <a:off x="504037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56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57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35" name="Cutout"/>
              <p:cNvGrpSpPr/>
              <p:nvPr/>
            </p:nvGrpSpPr>
            <p:grpSpPr>
              <a:xfrm rot="16200000">
                <a:off x="1457028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54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55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36" name="Cutout"/>
              <p:cNvGrpSpPr/>
              <p:nvPr/>
            </p:nvGrpSpPr>
            <p:grpSpPr>
              <a:xfrm rot="16200000">
                <a:off x="2413390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52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53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37" name="Cutout"/>
              <p:cNvGrpSpPr/>
              <p:nvPr/>
            </p:nvGrpSpPr>
            <p:grpSpPr>
              <a:xfrm rot="16200000">
                <a:off x="3366208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50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51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38" name="Cutout"/>
              <p:cNvGrpSpPr/>
              <p:nvPr/>
            </p:nvGrpSpPr>
            <p:grpSpPr>
              <a:xfrm rot="16200000">
                <a:off x="4319199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48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49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39" name="Cutout"/>
              <p:cNvGrpSpPr/>
              <p:nvPr/>
            </p:nvGrpSpPr>
            <p:grpSpPr>
              <a:xfrm rot="16200000">
                <a:off x="5275561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46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47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40" name="Cutout"/>
              <p:cNvGrpSpPr/>
              <p:nvPr/>
            </p:nvGrpSpPr>
            <p:grpSpPr>
              <a:xfrm rot="16200000">
                <a:off x="6231573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44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45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41" name="Cutout"/>
              <p:cNvGrpSpPr/>
              <p:nvPr/>
            </p:nvGrpSpPr>
            <p:grpSpPr>
              <a:xfrm rot="16200000">
                <a:off x="7187935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42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43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</p:grpSp>
        <p:sp>
          <p:nvSpPr>
            <p:cNvPr id="33" name="TextBox 32"/>
            <p:cNvSpPr txBox="1"/>
            <p:nvPr/>
          </p:nvSpPr>
          <p:spPr>
            <a:xfrm>
              <a:off x="2932476" y="6443274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200" b="1" dirty="0">
                  <a:solidFill>
                    <a:srgbClr val="FF0000"/>
                  </a:solidFill>
                </a:rPr>
                <a:t>계속</a:t>
              </a:r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기업이 사업신청을 위해 기업정보를 작성하는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기업정보 관리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1" name="타원 726"/>
          <p:cNvSpPr>
            <a:spLocks noChangeArrowheads="1"/>
          </p:cNvSpPr>
          <p:nvPr/>
        </p:nvSpPr>
        <p:spPr bwMode="auto">
          <a:xfrm>
            <a:off x="1531824" y="2288294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2" name="타원 726"/>
          <p:cNvSpPr>
            <a:spLocks noChangeArrowheads="1"/>
          </p:cNvSpPr>
          <p:nvPr/>
        </p:nvSpPr>
        <p:spPr bwMode="auto">
          <a:xfrm>
            <a:off x="1531824" y="2721122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3" name="타원 726"/>
          <p:cNvSpPr>
            <a:spLocks noChangeArrowheads="1"/>
          </p:cNvSpPr>
          <p:nvPr/>
        </p:nvSpPr>
        <p:spPr bwMode="auto">
          <a:xfrm>
            <a:off x="1531824" y="315395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6" name="모서리가 둥근 직사각형 50"/>
          <p:cNvSpPr/>
          <p:nvPr/>
        </p:nvSpPr>
        <p:spPr>
          <a:xfrm>
            <a:off x="1603824" y="3809446"/>
            <a:ext cx="4333426" cy="660954"/>
          </a:xfrm>
          <a:prstGeom prst="roundRect">
            <a:avLst>
              <a:gd name="adj" fmla="val 11049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5" name="타원 726"/>
          <p:cNvSpPr>
            <a:spLocks noChangeArrowheads="1"/>
          </p:cNvSpPr>
          <p:nvPr/>
        </p:nvSpPr>
        <p:spPr bwMode="auto">
          <a:xfrm>
            <a:off x="1531824" y="374824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9" name="모서리가 둥근 직사각형 50"/>
          <p:cNvSpPr/>
          <p:nvPr/>
        </p:nvSpPr>
        <p:spPr>
          <a:xfrm>
            <a:off x="1603824" y="4728586"/>
            <a:ext cx="4333426" cy="2214752"/>
          </a:xfrm>
          <a:prstGeom prst="roundRect">
            <a:avLst>
              <a:gd name="adj" fmla="val 5315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4" name="타원 726"/>
          <p:cNvSpPr>
            <a:spLocks noChangeArrowheads="1"/>
          </p:cNvSpPr>
          <p:nvPr/>
        </p:nvSpPr>
        <p:spPr bwMode="auto">
          <a:xfrm>
            <a:off x="1531824" y="4692249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98120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en-US" altLang="ko-KR" sz="900" b="1" dirty="0" smtClean="0">
                <a:latin typeface="+mn-ea"/>
              </a:rPr>
              <a:t>   </a:t>
            </a:r>
            <a:r>
              <a:rPr lang="ko-KR" altLang="en-US" sz="900" dirty="0" smtClean="0">
                <a:latin typeface="+mn-ea"/>
              </a:rPr>
              <a:t>해당 사업과 관련하여 연락과 실무를 담당하실 분의 성함과 전화번호를 입력하시기 바랍니다</a:t>
            </a:r>
            <a:r>
              <a:rPr lang="en-US" altLang="ko-KR" sz="900" dirty="0" smtClean="0">
                <a:latin typeface="+mn-ea"/>
              </a:rPr>
              <a:t>. </a:t>
            </a:r>
            <a:r>
              <a:rPr lang="ko-KR" altLang="en-US" sz="900" dirty="0">
                <a:latin typeface="+mn-ea"/>
              </a:rPr>
              <a:t>사업신청을 완료한 경우에 </a:t>
            </a:r>
            <a:r>
              <a:rPr lang="ko-KR" altLang="en-US" sz="900" dirty="0" smtClean="0">
                <a:latin typeface="+mn-ea"/>
              </a:rPr>
              <a:t>입력한 </a:t>
            </a:r>
            <a:r>
              <a:rPr lang="ko-KR" altLang="en-US" sz="900" dirty="0">
                <a:latin typeface="+mn-ea"/>
              </a:rPr>
              <a:t>휴대전화로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「</a:t>
            </a:r>
            <a:r>
              <a:rPr lang="en-US" altLang="ko-KR" sz="900" dirty="0" smtClean="0">
                <a:latin typeface="+mn-ea"/>
              </a:rPr>
              <a:t>SMS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」</a:t>
            </a:r>
            <a:r>
              <a:rPr lang="ko-KR" altLang="en-US" sz="900" dirty="0" smtClean="0">
                <a:latin typeface="+mn-ea"/>
              </a:rPr>
              <a:t>가 발송됩니다</a:t>
            </a:r>
            <a:r>
              <a:rPr lang="en-US" altLang="ko-KR" sz="900" dirty="0" smtClean="0">
                <a:latin typeface="+mn-ea"/>
              </a:rPr>
              <a:t>.</a:t>
            </a:r>
          </a:p>
          <a:p>
            <a:endParaRPr lang="en-US" altLang="ko-KR" sz="400" dirty="0">
              <a:latin typeface="+mn-ea"/>
            </a:endParaRPr>
          </a:p>
          <a:p>
            <a:r>
              <a:rPr lang="en-US" altLang="ko-KR" sz="900" dirty="0" smtClean="0">
                <a:latin typeface="+mn-ea"/>
              </a:rPr>
              <a:t>   </a:t>
            </a:r>
            <a:r>
              <a:rPr lang="ko-KR" altLang="en-US" sz="900" dirty="0" smtClean="0">
                <a:latin typeface="+mn-ea"/>
              </a:rPr>
              <a:t>사업장 소재지를 </a:t>
            </a:r>
            <a:r>
              <a:rPr lang="en-US" altLang="ko-KR" sz="900" dirty="0" smtClean="0">
                <a:latin typeface="+mn-ea"/>
              </a:rPr>
              <a:t>‘</a:t>
            </a:r>
            <a:r>
              <a:rPr lang="ko-KR" altLang="en-US" sz="900" dirty="0" smtClean="0">
                <a:latin typeface="+mn-ea"/>
              </a:rPr>
              <a:t>본사</a:t>
            </a:r>
            <a:r>
              <a:rPr lang="en-US" altLang="ko-KR" sz="900" dirty="0" smtClean="0">
                <a:latin typeface="+mn-ea"/>
              </a:rPr>
              <a:t>’, ‘</a:t>
            </a:r>
            <a:r>
              <a:rPr lang="ko-KR" altLang="en-US" sz="900" dirty="0" smtClean="0">
                <a:latin typeface="+mn-ea"/>
              </a:rPr>
              <a:t>연구소</a:t>
            </a:r>
            <a:r>
              <a:rPr lang="en-US" altLang="ko-KR" sz="900" dirty="0" smtClean="0">
                <a:latin typeface="+mn-ea"/>
              </a:rPr>
              <a:t>’, ‘</a:t>
            </a:r>
            <a:r>
              <a:rPr lang="ko-KR" altLang="en-US" sz="900" dirty="0" smtClean="0">
                <a:latin typeface="+mn-ea"/>
              </a:rPr>
              <a:t>지사</a:t>
            </a:r>
            <a:r>
              <a:rPr lang="en-US" altLang="ko-KR" sz="900" dirty="0" smtClean="0">
                <a:latin typeface="+mn-ea"/>
              </a:rPr>
              <a:t>’</a:t>
            </a:r>
            <a:r>
              <a:rPr lang="ko-KR" altLang="en-US" sz="900" dirty="0" smtClean="0">
                <a:latin typeface="+mn-ea"/>
              </a:rPr>
              <a:t> 중 선택하여 입력하시기 바랍니다</a:t>
            </a:r>
            <a:r>
              <a:rPr lang="en-US" altLang="ko-KR" sz="900" dirty="0" smtClean="0">
                <a:latin typeface="+mn-ea"/>
              </a:rPr>
              <a:t>. </a:t>
            </a:r>
            <a:r>
              <a:rPr lang="ko-KR" altLang="en-US" sz="900" dirty="0" smtClean="0">
                <a:latin typeface="+mn-ea"/>
              </a:rPr>
              <a:t>소재지 변경은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「</a:t>
            </a:r>
            <a:r>
              <a:rPr lang="ko-KR" altLang="en-US" sz="900" dirty="0" err="1" smtClean="0">
                <a:latin typeface="+mn-ea"/>
              </a:rPr>
              <a:t>마이페이지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」</a:t>
            </a:r>
            <a:r>
              <a:rPr lang="ko-KR" altLang="en-US" sz="900" dirty="0" smtClean="0">
                <a:latin typeface="+mn-ea"/>
              </a:rPr>
              <a:t>에서만 가능하며</a:t>
            </a:r>
            <a:r>
              <a:rPr lang="en-US" altLang="ko-KR" sz="900" dirty="0" smtClean="0">
                <a:latin typeface="+mn-ea"/>
              </a:rPr>
              <a:t>, </a:t>
            </a:r>
            <a:r>
              <a:rPr lang="ko-KR" altLang="en-US" sz="900" dirty="0" smtClean="0">
                <a:latin typeface="+mn-ea"/>
              </a:rPr>
              <a:t>지역이 변경되는 경우 자동 </a:t>
            </a:r>
            <a:r>
              <a:rPr lang="ko-KR" altLang="en-US" sz="900" dirty="0" err="1" smtClean="0">
                <a:latin typeface="+mn-ea"/>
              </a:rPr>
              <a:t>로그아웃됩니다</a:t>
            </a:r>
            <a:r>
              <a:rPr lang="en-US" altLang="ko-KR" sz="900" dirty="0" smtClean="0">
                <a:latin typeface="+mn-ea"/>
              </a:rPr>
              <a:t>.</a:t>
            </a:r>
          </a:p>
          <a:p>
            <a:r>
              <a:rPr lang="en-US" altLang="ko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마이페이지의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「기업정보」는 「신청서 작성」페이지와 구성이 동일하나</a:t>
            </a:r>
            <a:r>
              <a:rPr lang="en-US" altLang="ko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'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신청서 작성</a:t>
            </a:r>
            <a:r>
              <a:rPr lang="en-US" altLang="ko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'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페이지에서는 </a:t>
            </a:r>
            <a:r>
              <a:rPr lang="en-US" altLang="ko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'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소재지 변경</a:t>
            </a:r>
            <a:r>
              <a:rPr lang="en-US" altLang="ko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' </a:t>
            </a:r>
            <a:r>
              <a:rPr lang="ko-KR" altLang="en-US" sz="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불가</a:t>
            </a:r>
            <a:endParaRPr lang="en-US" altLang="ko-KR" sz="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400" dirty="0">
              <a:latin typeface="+mn-ea"/>
            </a:endParaRPr>
          </a:p>
          <a:p>
            <a:r>
              <a:rPr lang="en-US" altLang="ko-KR" sz="900" dirty="0" smtClean="0">
                <a:latin typeface="+mn-ea"/>
              </a:rPr>
              <a:t>   </a:t>
            </a:r>
            <a:r>
              <a:rPr lang="ko-KR" altLang="en-US" sz="900" dirty="0" smtClean="0">
                <a:latin typeface="+mn-ea"/>
              </a:rPr>
              <a:t>연구소분류를 </a:t>
            </a:r>
            <a:r>
              <a:rPr lang="en-US" altLang="ko-KR" sz="900" dirty="0" smtClean="0">
                <a:latin typeface="+mn-ea"/>
              </a:rPr>
              <a:t>‘</a:t>
            </a:r>
            <a:r>
              <a:rPr lang="ko-KR" altLang="en-US" sz="900" dirty="0" smtClean="0">
                <a:latin typeface="+mn-ea"/>
              </a:rPr>
              <a:t>없음</a:t>
            </a:r>
            <a:r>
              <a:rPr lang="en-US" altLang="ko-KR" sz="900" dirty="0" smtClean="0">
                <a:latin typeface="+mn-ea"/>
              </a:rPr>
              <a:t>’, ‘</a:t>
            </a:r>
            <a:r>
              <a:rPr lang="ko-KR" altLang="en-US" sz="900" dirty="0" smtClean="0">
                <a:latin typeface="+mn-ea"/>
              </a:rPr>
              <a:t>연구소</a:t>
            </a:r>
            <a:r>
              <a:rPr lang="en-US" altLang="ko-KR" sz="900" dirty="0" smtClean="0">
                <a:latin typeface="+mn-ea"/>
              </a:rPr>
              <a:t>’, ‘</a:t>
            </a:r>
            <a:r>
              <a:rPr lang="ko-KR" altLang="en-US" sz="900" dirty="0" smtClean="0">
                <a:latin typeface="+mn-ea"/>
              </a:rPr>
              <a:t>전담부서</a:t>
            </a:r>
            <a:r>
              <a:rPr lang="en-US" altLang="ko-KR" sz="900" dirty="0" smtClean="0">
                <a:latin typeface="+mn-ea"/>
              </a:rPr>
              <a:t>’</a:t>
            </a:r>
            <a:r>
              <a:rPr lang="ko-KR" altLang="en-US" sz="900" dirty="0" smtClean="0">
                <a:latin typeface="+mn-ea"/>
              </a:rPr>
              <a:t> 중 선택 후</a:t>
            </a:r>
            <a:r>
              <a:rPr lang="en-US" altLang="ko-KR" sz="900" dirty="0" smtClean="0">
                <a:latin typeface="+mn-ea"/>
              </a:rPr>
              <a:t>, </a:t>
            </a:r>
            <a:r>
              <a:rPr lang="ko-KR" altLang="en-US" sz="900" dirty="0" smtClean="0">
                <a:latin typeface="+mn-ea"/>
              </a:rPr>
              <a:t>부설연구소가 있는 경우에 </a:t>
            </a:r>
            <a:r>
              <a:rPr lang="en-US" altLang="ko-KR" sz="900" dirty="0" smtClean="0">
                <a:latin typeface="+mn-ea"/>
              </a:rPr>
              <a:t>‘</a:t>
            </a:r>
            <a:r>
              <a:rPr lang="ko-KR" altLang="en-US" sz="900" dirty="0" smtClean="0">
                <a:latin typeface="+mn-ea"/>
              </a:rPr>
              <a:t>설립일</a:t>
            </a:r>
            <a:r>
              <a:rPr lang="en-US" altLang="ko-KR" sz="900" dirty="0" smtClean="0">
                <a:latin typeface="+mn-ea"/>
              </a:rPr>
              <a:t>’</a:t>
            </a:r>
            <a:r>
              <a:rPr lang="ko-KR" altLang="en-US" sz="900" dirty="0" smtClean="0">
                <a:latin typeface="+mn-ea"/>
              </a:rPr>
              <a:t>을 입력하시기 바랍니다</a:t>
            </a:r>
            <a:r>
              <a:rPr lang="en-US" altLang="ko-KR" sz="900" dirty="0" smtClean="0">
                <a:latin typeface="+mn-ea"/>
              </a:rPr>
              <a:t>.</a:t>
            </a:r>
          </a:p>
          <a:p>
            <a:endParaRPr lang="en-US" altLang="ko-KR" sz="400" dirty="0">
              <a:latin typeface="+mn-ea"/>
            </a:endParaRPr>
          </a:p>
          <a:p>
            <a:r>
              <a:rPr lang="ko-KR" altLang="en-US" sz="900" dirty="0" smtClean="0">
                <a:latin typeface="+mn-ea"/>
              </a:rPr>
              <a:t>   고용현황을 입력하시기 바랍니다</a:t>
            </a:r>
            <a:r>
              <a:rPr lang="en-US" altLang="ko-KR" sz="900" dirty="0" smtClean="0">
                <a:latin typeface="+mn-ea"/>
              </a:rPr>
              <a:t>. </a:t>
            </a:r>
            <a:r>
              <a:rPr lang="ko-KR" altLang="en-US" sz="900" dirty="0" smtClean="0">
                <a:latin typeface="+mn-ea"/>
              </a:rPr>
              <a:t>연구인력</a:t>
            </a:r>
            <a:r>
              <a:rPr lang="en-US" altLang="ko-KR" sz="900" dirty="0" smtClean="0">
                <a:latin typeface="+mn-ea"/>
              </a:rPr>
              <a:t>/</a:t>
            </a:r>
            <a:r>
              <a:rPr lang="ko-KR" altLang="en-US" sz="900" dirty="0" smtClean="0">
                <a:latin typeface="+mn-ea"/>
              </a:rPr>
              <a:t>생산인력</a:t>
            </a:r>
            <a:r>
              <a:rPr lang="en-US" altLang="ko-KR" sz="900" dirty="0" smtClean="0">
                <a:latin typeface="+mn-ea"/>
              </a:rPr>
              <a:t>/</a:t>
            </a:r>
            <a:r>
              <a:rPr lang="ko-KR" altLang="en-US" sz="900" dirty="0" smtClean="0">
                <a:latin typeface="+mn-ea"/>
              </a:rPr>
              <a:t>기타인력을 입력하면 합계는 자동 생성됩니다</a:t>
            </a:r>
            <a:r>
              <a:rPr lang="en-US" altLang="ko-KR" sz="900" dirty="0" smtClean="0">
                <a:latin typeface="+mn-ea"/>
              </a:rPr>
              <a:t>.</a:t>
            </a:r>
          </a:p>
          <a:p>
            <a:endParaRPr lang="en-US" altLang="ko-KR" sz="900" dirty="0">
              <a:latin typeface="+mn-ea"/>
            </a:endParaRPr>
          </a:p>
          <a:p>
            <a:r>
              <a:rPr lang="en-US" altLang="ko-KR" sz="900" dirty="0" smtClean="0">
                <a:latin typeface="+mn-ea"/>
              </a:rPr>
              <a:t>   </a:t>
            </a:r>
            <a:r>
              <a:rPr lang="ko-KR" altLang="en-US" sz="900" dirty="0" smtClean="0">
                <a:latin typeface="+mn-ea"/>
              </a:rPr>
              <a:t>최근 </a:t>
            </a:r>
            <a:r>
              <a:rPr lang="en-US" altLang="ko-KR" sz="900" dirty="0" smtClean="0">
                <a:latin typeface="+mn-ea"/>
              </a:rPr>
              <a:t>3</a:t>
            </a:r>
            <a:r>
              <a:rPr lang="ko-KR" altLang="en-US" sz="900" dirty="0" smtClean="0">
                <a:latin typeface="+mn-ea"/>
              </a:rPr>
              <a:t>개년도 재무현황의 모든 항목은 필수 입력사항이며</a:t>
            </a:r>
            <a:r>
              <a:rPr lang="en-US" altLang="ko-KR" sz="900" dirty="0" smtClean="0">
                <a:latin typeface="+mn-ea"/>
              </a:rPr>
              <a:t>, </a:t>
            </a:r>
            <a:r>
              <a:rPr lang="ko-KR" altLang="en-US" sz="900" dirty="0" smtClean="0">
                <a:latin typeface="+mn-ea"/>
              </a:rPr>
              <a:t>값이 </a:t>
            </a:r>
            <a:r>
              <a:rPr lang="en-US" altLang="ko-KR" sz="900" dirty="0" smtClean="0">
                <a:latin typeface="+mn-ea"/>
              </a:rPr>
              <a:t>‘0’</a:t>
            </a:r>
            <a:r>
              <a:rPr lang="ko-KR" altLang="en-US" sz="900" dirty="0" smtClean="0">
                <a:latin typeface="+mn-ea"/>
              </a:rPr>
              <a:t>인 경우 반드시 </a:t>
            </a:r>
            <a:r>
              <a:rPr lang="en-US" altLang="ko-KR" sz="900" dirty="0" smtClean="0">
                <a:latin typeface="+mn-ea"/>
              </a:rPr>
              <a:t>‘0’</a:t>
            </a:r>
            <a:r>
              <a:rPr lang="ko-KR" altLang="en-US" sz="900" dirty="0" smtClean="0">
                <a:latin typeface="+mn-ea"/>
              </a:rPr>
              <a:t>으로 입력하시기 바랍니다</a:t>
            </a:r>
            <a:r>
              <a:rPr lang="en-US" altLang="ko-KR" sz="900" dirty="0" smtClean="0">
                <a:latin typeface="+mn-ea"/>
              </a:rPr>
              <a:t>. NICE </a:t>
            </a:r>
            <a:r>
              <a:rPr lang="ko-KR" altLang="en-US" sz="900" dirty="0" smtClean="0">
                <a:latin typeface="+mn-ea"/>
              </a:rPr>
              <a:t>마크가 표시된 값은 수정이 불가능합니다</a:t>
            </a:r>
            <a:r>
              <a:rPr lang="en-US" altLang="ko-KR" sz="900" dirty="0" smtClean="0">
                <a:latin typeface="+mn-ea"/>
              </a:rPr>
              <a:t>.(</a:t>
            </a:r>
            <a:r>
              <a:rPr lang="ko-KR" altLang="en-US" sz="900" dirty="0" smtClean="0">
                <a:latin typeface="+mn-ea"/>
              </a:rPr>
              <a:t>단</a:t>
            </a:r>
            <a:r>
              <a:rPr lang="en-US" altLang="ko-KR" sz="900" dirty="0" smtClean="0">
                <a:latin typeface="+mn-ea"/>
              </a:rPr>
              <a:t>, </a:t>
            </a:r>
            <a:r>
              <a:rPr lang="ko-KR" altLang="en-US" sz="900" dirty="0" smtClean="0">
                <a:latin typeface="+mn-ea"/>
              </a:rPr>
              <a:t>수출액</a:t>
            </a:r>
            <a:r>
              <a:rPr lang="en-US" altLang="ko-KR" sz="900" dirty="0" smtClean="0">
                <a:latin typeface="+mn-ea"/>
              </a:rPr>
              <a:t>, </a:t>
            </a:r>
            <a:r>
              <a:rPr lang="ko-KR" altLang="en-US" sz="900" dirty="0" smtClean="0">
                <a:latin typeface="+mn-ea"/>
              </a:rPr>
              <a:t>연구개발비는 변경가능</a:t>
            </a:r>
            <a:r>
              <a:rPr lang="en-US" altLang="ko-KR" sz="900" dirty="0" smtClean="0">
                <a:latin typeface="+mn-ea"/>
              </a:rPr>
              <a:t>)</a:t>
            </a:r>
            <a:endParaRPr lang="en-US" altLang="ko-KR" sz="900" dirty="0">
              <a:latin typeface="+mn-ea"/>
            </a:endParaRPr>
          </a:p>
          <a:p>
            <a:r>
              <a:rPr lang="en-US" altLang="ko-KR" sz="900" dirty="0" smtClean="0">
                <a:latin typeface="+mn-ea"/>
              </a:rPr>
              <a:t>    </a:t>
            </a:r>
          </a:p>
        </p:txBody>
      </p:sp>
      <p:sp>
        <p:nvSpPr>
          <p:cNvPr id="72" name="타원 726"/>
          <p:cNvSpPr>
            <a:spLocks noChangeArrowheads="1"/>
          </p:cNvSpPr>
          <p:nvPr/>
        </p:nvSpPr>
        <p:spPr bwMode="auto">
          <a:xfrm>
            <a:off x="205740" y="774622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3" name="타원 726"/>
          <p:cNvSpPr>
            <a:spLocks noChangeArrowheads="1"/>
          </p:cNvSpPr>
          <p:nvPr/>
        </p:nvSpPr>
        <p:spPr bwMode="auto">
          <a:xfrm>
            <a:off x="205740" y="807960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4" name="타원 726"/>
          <p:cNvSpPr>
            <a:spLocks noChangeArrowheads="1"/>
          </p:cNvSpPr>
          <p:nvPr/>
        </p:nvSpPr>
        <p:spPr bwMode="auto">
          <a:xfrm>
            <a:off x="205740" y="852472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5" name="타원 726"/>
          <p:cNvSpPr>
            <a:spLocks noChangeArrowheads="1"/>
          </p:cNvSpPr>
          <p:nvPr/>
        </p:nvSpPr>
        <p:spPr bwMode="auto">
          <a:xfrm>
            <a:off x="205740" y="8739711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6" name="타원 726"/>
          <p:cNvSpPr>
            <a:spLocks noChangeArrowheads="1"/>
          </p:cNvSpPr>
          <p:nvPr/>
        </p:nvSpPr>
        <p:spPr bwMode="auto">
          <a:xfrm>
            <a:off x="205740" y="899910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8" name="슬라이드 번호 개체 틀 8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72771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그림 2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670" y="2067559"/>
            <a:ext cx="5994526" cy="3820159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175671" y="1934210"/>
            <a:ext cx="6006053" cy="190500"/>
            <a:chOff x="143675" y="6114991"/>
            <a:chExt cx="7644336" cy="239714"/>
          </a:xfrm>
        </p:grpSpPr>
        <p:grpSp>
          <p:nvGrpSpPr>
            <p:cNvPr id="4" name="Cutout"/>
            <p:cNvGrpSpPr/>
            <p:nvPr/>
          </p:nvGrpSpPr>
          <p:grpSpPr>
            <a:xfrm rot="16200000">
              <a:off x="504037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6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7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5" name="Cutout"/>
            <p:cNvGrpSpPr/>
            <p:nvPr/>
          </p:nvGrpSpPr>
          <p:grpSpPr>
            <a:xfrm rot="16200000">
              <a:off x="1457028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4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5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6" name="Cutout"/>
            <p:cNvGrpSpPr/>
            <p:nvPr/>
          </p:nvGrpSpPr>
          <p:grpSpPr>
            <a:xfrm rot="16200000">
              <a:off x="2413390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2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3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7" name="Cutout"/>
            <p:cNvGrpSpPr/>
            <p:nvPr/>
          </p:nvGrpSpPr>
          <p:grpSpPr>
            <a:xfrm rot="16200000">
              <a:off x="3366208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0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1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8" name="Cutout"/>
            <p:cNvGrpSpPr/>
            <p:nvPr/>
          </p:nvGrpSpPr>
          <p:grpSpPr>
            <a:xfrm rot="16200000">
              <a:off x="4319199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18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9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9" name="Cutout"/>
            <p:cNvGrpSpPr/>
            <p:nvPr/>
          </p:nvGrpSpPr>
          <p:grpSpPr>
            <a:xfrm rot="16200000">
              <a:off x="5275561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16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7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0" name="Cutout"/>
            <p:cNvGrpSpPr/>
            <p:nvPr/>
          </p:nvGrpSpPr>
          <p:grpSpPr>
            <a:xfrm rot="16200000">
              <a:off x="6231573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14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5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1" name="Cutout"/>
            <p:cNvGrpSpPr/>
            <p:nvPr/>
          </p:nvGrpSpPr>
          <p:grpSpPr>
            <a:xfrm rot="16200000">
              <a:off x="7187935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12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3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</p:grpSp>
      <p:pic>
        <p:nvPicPr>
          <p:cNvPr id="30" name="그림 2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8231" y="6203058"/>
            <a:ext cx="3412725" cy="982341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31" name="모서리가 둥근 직사각형 50"/>
          <p:cNvSpPr/>
          <p:nvPr/>
        </p:nvSpPr>
        <p:spPr>
          <a:xfrm>
            <a:off x="5631896" y="5598794"/>
            <a:ext cx="479344" cy="288924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32" name="꺾인 연결선 51"/>
          <p:cNvCxnSpPr>
            <a:cxnSpLocks noChangeShapeType="1"/>
            <a:stCxn id="31" idx="1"/>
            <a:endCxn id="30" idx="0"/>
          </p:cNvCxnSpPr>
          <p:nvPr/>
        </p:nvCxnSpPr>
        <p:spPr bwMode="auto">
          <a:xfrm rot="10800000" flipV="1">
            <a:off x="3924594" y="5743256"/>
            <a:ext cx="1707302" cy="459802"/>
          </a:xfrm>
          <a:prstGeom prst="curvedConnector2">
            <a:avLst/>
          </a:prstGeom>
          <a:noFill/>
          <a:ln w="3175" algn="ctr">
            <a:solidFill>
              <a:srgbClr val="C00000"/>
            </a:solidFill>
            <a:prstDash val="sysDash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33" name="직사각형 32"/>
          <p:cNvSpPr/>
          <p:nvPr/>
        </p:nvSpPr>
        <p:spPr bwMode="auto">
          <a:xfrm>
            <a:off x="3386293" y="5833827"/>
            <a:ext cx="1936473" cy="198000"/>
          </a:xfrm>
          <a:prstGeom prst="rect">
            <a:avLst/>
          </a:prstGeom>
          <a:solidFill>
            <a:srgbClr val="F8F8F8"/>
          </a:solidFill>
          <a:ln w="9525" cap="flat" cmpd="sng" algn="ctr">
            <a:solidFill>
              <a:srgbClr val="FFFFFF">
                <a:lumMod val="50000"/>
              </a:srgbClr>
            </a:solidFill>
            <a:prstDash val="solid"/>
            <a:headEnd type="stealth" w="med" len="med"/>
            <a:tailEnd type="stealth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lIns="90000" tIns="0" rIns="90000" bIns="0" anchor="ctr"/>
          <a:lstStyle/>
          <a:p>
            <a:pPr lvl="0" algn="ctr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80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저장</a:t>
            </a:r>
            <a:r>
              <a:rPr kumimoji="1" lang="en-US" altLang="ko-KR" sz="800" b="1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‘</a:t>
            </a:r>
            <a:r>
              <a:rPr kumimoji="1" lang="ko-KR" altLang="en-US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클릭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’</a:t>
            </a:r>
            <a:r>
              <a:rPr kumimoji="1" lang="ko-KR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시</a:t>
            </a:r>
            <a:r>
              <a:rPr kumimoji="1" lang="en-US" altLang="ko-K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,</a:t>
            </a:r>
            <a:r>
              <a:rPr kumimoji="1" lang="en-US" altLang="ko-KR" sz="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</a:t>
            </a:r>
            <a:r>
              <a:rPr kumimoji="1" lang="ko-KR" altLang="en-US" sz="800" kern="0" noProof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kumimoji="1" lang="ko-KR" altLang="en-US" sz="800" kern="0" noProof="0" dirty="0" smtClean="0">
                <a:solidFill>
                  <a:srgbClr val="000000"/>
                </a:solidFill>
                <a:latin typeface="+mj-ea"/>
                <a:ea typeface="+mj-ea"/>
              </a:rPr>
              <a:t>저장확인메시지 팝업</a:t>
            </a:r>
            <a:endParaRPr kumimoji="1" lang="en-US" altLang="ko-KR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기업이 사업신청을 위해 기업정보를 작성하는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기업정보 관리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67641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endParaRPr lang="en-US" altLang="ko-KR" sz="1000" dirty="0">
              <a:latin typeface="+mn-ea"/>
            </a:endParaRPr>
          </a:p>
          <a:p>
            <a:endParaRPr lang="en-US" altLang="ko-KR" sz="1000" dirty="0" smtClean="0">
              <a:latin typeface="+mn-ea"/>
            </a:endParaRPr>
          </a:p>
          <a:p>
            <a:endParaRPr lang="en-US" altLang="ko-KR" sz="1000" dirty="0">
              <a:latin typeface="+mn-ea"/>
            </a:endParaRPr>
          </a:p>
        </p:txBody>
      </p:sp>
      <p:sp>
        <p:nvSpPr>
          <p:cNvPr id="42" name="타원 726"/>
          <p:cNvSpPr>
            <a:spLocks noChangeArrowheads="1"/>
          </p:cNvSpPr>
          <p:nvPr/>
        </p:nvSpPr>
        <p:spPr bwMode="auto">
          <a:xfrm>
            <a:off x="1531824" y="2288294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타원 726"/>
          <p:cNvSpPr>
            <a:spLocks noChangeArrowheads="1"/>
          </p:cNvSpPr>
          <p:nvPr/>
        </p:nvSpPr>
        <p:spPr bwMode="auto">
          <a:xfrm>
            <a:off x="1520208" y="4835219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98120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en-US" altLang="ko-KR" sz="1000" b="1" dirty="0" smtClean="0">
                <a:latin typeface="+mn-ea"/>
              </a:rPr>
              <a:t>   </a:t>
            </a:r>
            <a:r>
              <a:rPr lang="ko-KR" altLang="en-US" sz="1000" b="1" dirty="0" smtClean="0">
                <a:latin typeface="+mn-ea"/>
              </a:rPr>
              <a:t>최근 </a:t>
            </a:r>
            <a:r>
              <a:rPr lang="en-US" altLang="ko-KR" sz="1000" b="1" dirty="0" smtClean="0">
                <a:latin typeface="+mn-ea"/>
              </a:rPr>
              <a:t>2</a:t>
            </a:r>
            <a:r>
              <a:rPr lang="ko-KR" altLang="en-US" sz="1000" b="1" dirty="0" smtClean="0">
                <a:latin typeface="+mn-ea"/>
              </a:rPr>
              <a:t>년 내 기업지원 수혜이력</a:t>
            </a:r>
            <a:r>
              <a:rPr lang="ko-KR" altLang="en-US" sz="1000" dirty="0" smtClean="0">
                <a:latin typeface="+mn-ea"/>
              </a:rPr>
              <a:t>을 입력하시기 바랍니다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반드시 기업의 기업지원 수혜이력을 빠짐없이 기재해야 하며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고의적 누락 등이 발견될 시 지원기업 신청 취소 등 불이익이 발생할 수 있습니다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「</a:t>
            </a:r>
            <a:r>
              <a:rPr lang="ko-KR" altLang="en-US" sz="1000" dirty="0" smtClean="0">
                <a:latin typeface="+mn-ea"/>
              </a:rPr>
              <a:t>최근 </a:t>
            </a:r>
            <a:r>
              <a:rPr lang="en-US" altLang="ko-KR" sz="1000" dirty="0" smtClean="0">
                <a:latin typeface="+mn-ea"/>
              </a:rPr>
              <a:t>3</a:t>
            </a:r>
            <a:r>
              <a:rPr lang="ko-KR" altLang="en-US" sz="1000" dirty="0" smtClean="0">
                <a:latin typeface="+mn-ea"/>
              </a:rPr>
              <a:t>년간 재무제표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」</a:t>
            </a:r>
            <a:r>
              <a:rPr lang="ko-KR" altLang="en-US" sz="1000" dirty="0" smtClean="0">
                <a:latin typeface="+mn-ea"/>
              </a:rPr>
              <a:t>와 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「</a:t>
            </a:r>
            <a:r>
              <a:rPr lang="ko-KR" altLang="en-US" sz="1000" dirty="0" smtClean="0">
                <a:latin typeface="+mn-ea"/>
              </a:rPr>
              <a:t>사업자등록증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」</a:t>
            </a:r>
            <a:r>
              <a:rPr lang="ko-KR" altLang="en-US" sz="1000" dirty="0" smtClean="0">
                <a:latin typeface="+mn-ea"/>
              </a:rPr>
              <a:t>을 업로드 하시기 바랍니다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단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창업 </a:t>
            </a:r>
            <a:r>
              <a:rPr lang="en-US" altLang="ko-KR" sz="1000" dirty="0" smtClean="0">
                <a:latin typeface="+mn-ea"/>
              </a:rPr>
              <a:t>3</a:t>
            </a:r>
            <a:r>
              <a:rPr lang="ko-KR" altLang="en-US" sz="1000" dirty="0" smtClean="0">
                <a:latin typeface="+mn-ea"/>
              </a:rPr>
              <a:t>년 미만 기업의 경우 해당 기간의 재무제표만 첨부하시면 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ko-KR" altLang="en-US" sz="1000" dirty="0" smtClean="0">
                <a:latin typeface="+mn-ea"/>
              </a:rPr>
              <a:t>기업정보를 모두 작성 후    </a:t>
            </a:r>
            <a:r>
              <a:rPr lang="ko-KR" altLang="en-US" sz="1000" b="1" dirty="0" smtClean="0">
                <a:latin typeface="+mn-ea"/>
              </a:rPr>
              <a:t>저장 </a:t>
            </a:r>
            <a:r>
              <a:rPr lang="ko-KR" altLang="en-US" sz="1000" dirty="0" smtClean="0">
                <a:latin typeface="+mn-ea"/>
              </a:rPr>
              <a:t>버튼을 클릭하면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등록정보 저장확인메시지가 노출되고 확인버튼 클릭 시 작성한 정보가 저장됩니다</a:t>
            </a:r>
            <a:r>
              <a:rPr lang="en-US" altLang="ko-KR" sz="1000" dirty="0" smtClean="0">
                <a:latin typeface="+mn-ea"/>
              </a:rPr>
              <a:t>.</a:t>
            </a:r>
            <a:endParaRPr lang="en-US" altLang="ko-KR" sz="500" dirty="0" smtClean="0">
              <a:latin typeface="+mn-ea"/>
            </a:endParaRPr>
          </a:p>
          <a:p>
            <a:endParaRPr lang="en-US" altLang="ko-KR" sz="1000" dirty="0">
              <a:latin typeface="+mn-ea"/>
            </a:endParaRPr>
          </a:p>
        </p:txBody>
      </p:sp>
      <p:sp>
        <p:nvSpPr>
          <p:cNvPr id="45" name="타원 726"/>
          <p:cNvSpPr>
            <a:spLocks noChangeArrowheads="1"/>
          </p:cNvSpPr>
          <p:nvPr/>
        </p:nvSpPr>
        <p:spPr bwMode="auto">
          <a:xfrm>
            <a:off x="205740" y="774622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6" name="타원 726"/>
          <p:cNvSpPr>
            <a:spLocks noChangeArrowheads="1"/>
          </p:cNvSpPr>
          <p:nvPr/>
        </p:nvSpPr>
        <p:spPr bwMode="auto">
          <a:xfrm>
            <a:off x="205740" y="819390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7" name="타원 726"/>
          <p:cNvSpPr>
            <a:spLocks noChangeArrowheads="1"/>
          </p:cNvSpPr>
          <p:nvPr/>
        </p:nvSpPr>
        <p:spPr bwMode="auto">
          <a:xfrm>
            <a:off x="5548369" y="551123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8" name="타원 726"/>
          <p:cNvSpPr>
            <a:spLocks noChangeArrowheads="1"/>
          </p:cNvSpPr>
          <p:nvPr/>
        </p:nvSpPr>
        <p:spPr bwMode="auto">
          <a:xfrm>
            <a:off x="1675824" y="866668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2" name="슬라이드 번호 개체 틀 6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71213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363" y="2057400"/>
            <a:ext cx="5908140" cy="4162424"/>
          </a:xfrm>
          <a:prstGeom prst="rect">
            <a:avLst/>
          </a:prstGeom>
        </p:spPr>
      </p:pic>
      <p:sp>
        <p:nvSpPr>
          <p:cNvPr id="3" name="모서리가 둥근 직사각형 50"/>
          <p:cNvSpPr/>
          <p:nvPr/>
        </p:nvSpPr>
        <p:spPr>
          <a:xfrm>
            <a:off x="333072" y="3776104"/>
            <a:ext cx="2095803" cy="214872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4" name="꺾인 연결선 51"/>
          <p:cNvCxnSpPr>
            <a:cxnSpLocks noChangeShapeType="1"/>
            <a:stCxn id="3" idx="3"/>
            <a:endCxn id="8" idx="0"/>
          </p:cNvCxnSpPr>
          <p:nvPr/>
        </p:nvCxnSpPr>
        <p:spPr bwMode="auto">
          <a:xfrm>
            <a:off x="2428875" y="3883540"/>
            <a:ext cx="1597108" cy="736145"/>
          </a:xfrm>
          <a:prstGeom prst="curvedConnector2">
            <a:avLst/>
          </a:prstGeom>
          <a:noFill/>
          <a:ln w="3175" algn="ctr">
            <a:solidFill>
              <a:srgbClr val="C00000"/>
            </a:solidFill>
            <a:prstDash val="sysDash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8" name="직사각형 7"/>
          <p:cNvSpPr/>
          <p:nvPr/>
        </p:nvSpPr>
        <p:spPr bwMode="auto">
          <a:xfrm>
            <a:off x="2801636" y="4619685"/>
            <a:ext cx="2448693" cy="198000"/>
          </a:xfrm>
          <a:prstGeom prst="rect">
            <a:avLst/>
          </a:prstGeom>
          <a:solidFill>
            <a:srgbClr val="F8F8F8"/>
          </a:solidFill>
          <a:ln w="9525" cap="flat" cmpd="sng" algn="ctr">
            <a:solidFill>
              <a:srgbClr val="FFFFFF">
                <a:lumMod val="50000"/>
              </a:srgbClr>
            </a:solidFill>
            <a:prstDash val="solid"/>
            <a:headEnd type="stealth" w="med" len="med"/>
            <a:tailEnd type="stealth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lIns="90000" tIns="0" rIns="90000" bIns="0" anchor="ctr"/>
          <a:lstStyle/>
          <a:p>
            <a:pPr lvl="0" algn="ctr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800" dirty="0" err="1" smtClean="0">
                <a:solidFill>
                  <a:srgbClr val="000000"/>
                </a:solidFill>
                <a:latin typeface="맑은 고딕" panose="020B0503020000020004" pitchFamily="50" charset="-127"/>
              </a:rPr>
              <a:t>공고명</a:t>
            </a:r>
            <a:r>
              <a:rPr kumimoji="1" lang="en-US" altLang="ko-KR" sz="800" b="1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‘</a:t>
            </a:r>
            <a:r>
              <a:rPr kumimoji="1" lang="ko-KR" altLang="en-US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클릭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’</a:t>
            </a:r>
            <a:r>
              <a:rPr kumimoji="1" lang="ko-KR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시</a:t>
            </a:r>
            <a:r>
              <a:rPr kumimoji="1" lang="en-US" altLang="ko-K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,</a:t>
            </a:r>
            <a:r>
              <a:rPr kumimoji="1" lang="en-US" altLang="ko-KR" sz="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</a:t>
            </a:r>
            <a:r>
              <a:rPr kumimoji="1" lang="ko-KR" altLang="en-US" sz="800" kern="0" noProof="0" dirty="0" smtClean="0">
                <a:solidFill>
                  <a:srgbClr val="000000"/>
                </a:solidFill>
                <a:latin typeface="+mj-ea"/>
                <a:ea typeface="+mj-ea"/>
              </a:rPr>
              <a:t>해당 사업공고 상세 페이지 노출</a:t>
            </a:r>
            <a:endParaRPr kumimoji="1" lang="en-US" altLang="ko-KR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7641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endParaRPr lang="en-US" altLang="ko-KR" sz="1000" dirty="0">
              <a:latin typeface="+mn-ea"/>
            </a:endParaRPr>
          </a:p>
          <a:p>
            <a:endParaRPr lang="en-US" altLang="ko-KR" sz="1000" dirty="0" smtClean="0">
              <a:latin typeface="+mn-ea"/>
            </a:endParaRPr>
          </a:p>
          <a:p>
            <a:endParaRPr lang="en-US" altLang="ko-KR" sz="1000" dirty="0"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8120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en-US" altLang="ko-KR" sz="1000" b="1" dirty="0">
                <a:latin typeface="+mn-ea"/>
              </a:rPr>
              <a:t> </a:t>
            </a:r>
            <a:r>
              <a:rPr lang="en-US" altLang="ko-KR" sz="1000" b="1" dirty="0" smtClean="0">
                <a:latin typeface="+mn-ea"/>
              </a:rPr>
              <a:t>  </a:t>
            </a:r>
            <a:r>
              <a:rPr lang="ko-KR" altLang="en-US" sz="1000" b="1" dirty="0" smtClean="0">
                <a:latin typeface="+mn-ea"/>
              </a:rPr>
              <a:t>사업공고</a:t>
            </a:r>
            <a:r>
              <a:rPr lang="ko-KR" altLang="en-US" sz="1000" dirty="0" smtClean="0">
                <a:latin typeface="+mn-ea"/>
              </a:rPr>
              <a:t>에서 신청대상 과제를 확인합니다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</a:t>
            </a:r>
            <a:r>
              <a:rPr lang="ko-KR" altLang="en-US" sz="1000" dirty="0" smtClean="0">
                <a:latin typeface="+mn-ea"/>
              </a:rPr>
              <a:t>접수중인 과제를 선택하시기 바랍니다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로그인 후에는 해당 지역 과제만 보입니다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로그인 하기 전에 과제를 선택하시면 로그인 안내가 나오고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지역이 맞지 않을 때에는 메시지가 나옵니다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dirty="0">
              <a:latin typeface="+mn-ea"/>
            </a:endParaRPr>
          </a:p>
        </p:txBody>
      </p:sp>
      <p:sp>
        <p:nvSpPr>
          <p:cNvPr id="14" name="타원 726"/>
          <p:cNvSpPr>
            <a:spLocks noChangeArrowheads="1"/>
          </p:cNvSpPr>
          <p:nvPr/>
        </p:nvSpPr>
        <p:spPr bwMode="auto">
          <a:xfrm>
            <a:off x="205740" y="774622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타원 726"/>
          <p:cNvSpPr>
            <a:spLocks noChangeArrowheads="1"/>
          </p:cNvSpPr>
          <p:nvPr/>
        </p:nvSpPr>
        <p:spPr bwMode="auto">
          <a:xfrm>
            <a:off x="277740" y="3230072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공고사업을 확인하는 방법입니다</a:t>
            </a:r>
            <a:r>
              <a:rPr lang="en-US" altLang="ko-KR" sz="1100" dirty="0" smtClean="0">
                <a:latin typeface="+mn-ea"/>
              </a:rPr>
              <a:t>. </a:t>
            </a:r>
            <a:endParaRPr lang="ko-KR" altLang="en-US" sz="1100" dirty="0"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8.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공고사업확인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4" name="타원 726"/>
          <p:cNvSpPr>
            <a:spLocks noChangeArrowheads="1"/>
          </p:cNvSpPr>
          <p:nvPr/>
        </p:nvSpPr>
        <p:spPr bwMode="auto">
          <a:xfrm>
            <a:off x="277740" y="3675854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타원 726"/>
          <p:cNvSpPr>
            <a:spLocks noChangeArrowheads="1"/>
          </p:cNvSpPr>
          <p:nvPr/>
        </p:nvSpPr>
        <p:spPr bwMode="auto">
          <a:xfrm>
            <a:off x="205740" y="805102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425337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254" y="2019836"/>
            <a:ext cx="5809992" cy="5218628"/>
          </a:xfrm>
          <a:prstGeom prst="rect">
            <a:avLst/>
          </a:prstGeom>
        </p:spPr>
      </p:pic>
      <p:sp>
        <p:nvSpPr>
          <p:cNvPr id="7" name="모서리가 둥근 직사각형 50"/>
          <p:cNvSpPr/>
          <p:nvPr/>
        </p:nvSpPr>
        <p:spPr>
          <a:xfrm>
            <a:off x="2952911" y="6311612"/>
            <a:ext cx="1529879" cy="257850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타원 726"/>
          <p:cNvSpPr>
            <a:spLocks noChangeArrowheads="1"/>
          </p:cNvSpPr>
          <p:nvPr/>
        </p:nvSpPr>
        <p:spPr bwMode="auto">
          <a:xfrm>
            <a:off x="2880911" y="6239612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모서리가 둥근 직사각형 50"/>
          <p:cNvSpPr/>
          <p:nvPr/>
        </p:nvSpPr>
        <p:spPr>
          <a:xfrm>
            <a:off x="5156200" y="4546312"/>
            <a:ext cx="831540" cy="257850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타원 726"/>
          <p:cNvSpPr>
            <a:spLocks noChangeArrowheads="1"/>
          </p:cNvSpPr>
          <p:nvPr/>
        </p:nvSpPr>
        <p:spPr bwMode="auto">
          <a:xfrm>
            <a:off x="5079934" y="4474312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공고사업을 확인하는 방법입니다</a:t>
            </a:r>
            <a:r>
              <a:rPr lang="en-US" altLang="ko-KR" sz="1100" dirty="0" smtClean="0">
                <a:latin typeface="+mn-ea"/>
              </a:rPr>
              <a:t>. </a:t>
            </a:r>
            <a:endParaRPr lang="ko-KR" altLang="en-US" sz="1100" dirty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8.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공고사업확인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7641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공고에 대한 상세한 안내를 확인하기 위해서 하단의     </a:t>
            </a:r>
            <a:r>
              <a:rPr lang="ko-KR" altLang="en-US" sz="1000" b="1" dirty="0" smtClean="0">
                <a:latin typeface="+mn-ea"/>
              </a:rPr>
              <a:t>파일명</a:t>
            </a:r>
            <a:r>
              <a:rPr lang="ko-KR" altLang="en-US" sz="1000" dirty="0" smtClean="0">
                <a:latin typeface="+mn-ea"/>
              </a:rPr>
              <a:t>을 클릭합니다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r>
              <a:rPr lang="en-US" altLang="ko-KR" sz="1000" dirty="0" smtClean="0">
                <a:latin typeface="+mn-ea"/>
              </a:rPr>
              <a:t>  </a:t>
            </a:r>
          </a:p>
          <a:p>
            <a:r>
              <a:rPr lang="en-US" altLang="ko-KR" sz="1000" dirty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지원프로그램을 확인하기 위해      </a:t>
            </a:r>
            <a:r>
              <a:rPr lang="ko-KR" altLang="en-US" sz="1000" b="1" dirty="0" smtClean="0">
                <a:latin typeface="+mn-ea"/>
              </a:rPr>
              <a:t>지원프로그램 보기</a:t>
            </a:r>
            <a:r>
              <a:rPr lang="ko-KR" altLang="en-US" sz="1000" dirty="0" smtClean="0">
                <a:latin typeface="+mn-ea"/>
              </a:rPr>
              <a:t>를 클릭합니다</a:t>
            </a:r>
            <a:r>
              <a:rPr lang="en-US" altLang="ko-KR" sz="1000" dirty="0" smtClean="0">
                <a:latin typeface="+mn-ea"/>
              </a:rPr>
              <a:t>. </a:t>
            </a:r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</a:t>
            </a:r>
            <a:endParaRPr lang="en-US" altLang="ko-KR" sz="1000" dirty="0">
              <a:latin typeface="+mn-ea"/>
            </a:endParaRPr>
          </a:p>
        </p:txBody>
      </p:sp>
      <p:sp>
        <p:nvSpPr>
          <p:cNvPr id="14" name="타원 726"/>
          <p:cNvSpPr>
            <a:spLocks noChangeArrowheads="1"/>
          </p:cNvSpPr>
          <p:nvPr/>
        </p:nvSpPr>
        <p:spPr bwMode="auto">
          <a:xfrm>
            <a:off x="3236300" y="773734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10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10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타원 726"/>
          <p:cNvSpPr>
            <a:spLocks noChangeArrowheads="1"/>
          </p:cNvSpPr>
          <p:nvPr/>
        </p:nvSpPr>
        <p:spPr bwMode="auto">
          <a:xfrm>
            <a:off x="2089533" y="804944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10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10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13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13413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528" y="1944283"/>
            <a:ext cx="5958731" cy="5081587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공고사업을 확인하는 방법입니다</a:t>
            </a:r>
            <a:r>
              <a:rPr lang="en-US" altLang="ko-KR" sz="1100" dirty="0" smtClean="0">
                <a:latin typeface="+mn-ea"/>
              </a:rPr>
              <a:t>. </a:t>
            </a:r>
            <a:endParaRPr lang="ko-KR" altLang="en-US" sz="1100" dirty="0">
              <a:latin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8.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공고사업확인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8" name="모서리가 둥근 직사각형 50"/>
          <p:cNvSpPr/>
          <p:nvPr/>
        </p:nvSpPr>
        <p:spPr>
          <a:xfrm>
            <a:off x="1524895" y="3233572"/>
            <a:ext cx="4546976" cy="1446134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9" name="타원 726"/>
          <p:cNvSpPr>
            <a:spLocks noChangeArrowheads="1"/>
          </p:cNvSpPr>
          <p:nvPr/>
        </p:nvSpPr>
        <p:spPr bwMode="auto">
          <a:xfrm>
            <a:off x="1452895" y="316157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모서리가 둥근 직사각형 50"/>
          <p:cNvSpPr/>
          <p:nvPr/>
        </p:nvSpPr>
        <p:spPr>
          <a:xfrm>
            <a:off x="5560271" y="5983075"/>
            <a:ext cx="396029" cy="1001926"/>
          </a:xfrm>
          <a:prstGeom prst="roundRect">
            <a:avLst>
              <a:gd name="adj" fmla="val 5317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1" name="타원 726"/>
          <p:cNvSpPr>
            <a:spLocks noChangeArrowheads="1"/>
          </p:cNvSpPr>
          <p:nvPr/>
        </p:nvSpPr>
        <p:spPr bwMode="auto">
          <a:xfrm>
            <a:off x="5560271" y="589100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76528" y="7687530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ko-KR" altLang="en-US" sz="1000" dirty="0" smtClean="0">
                <a:latin typeface="+mn-ea"/>
              </a:rPr>
              <a:t>신청서 작성 이전에     </a:t>
            </a:r>
            <a:r>
              <a:rPr lang="ko-KR" altLang="en-US" sz="1000" b="1" dirty="0" smtClean="0">
                <a:latin typeface="+mn-ea"/>
              </a:rPr>
              <a:t>접수안내</a:t>
            </a:r>
            <a:r>
              <a:rPr lang="ko-KR" altLang="en-US" sz="1000" dirty="0" smtClean="0">
                <a:latin typeface="+mn-ea"/>
              </a:rPr>
              <a:t> 내용을 숙지하도록 합니다</a:t>
            </a:r>
            <a:r>
              <a:rPr lang="en-US" altLang="ko-KR" sz="1000" dirty="0" smtClean="0">
                <a:latin typeface="+mn-ea"/>
              </a:rPr>
              <a:t>.  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 </a:t>
            </a:r>
            <a:r>
              <a:rPr lang="ko-KR" altLang="en-US" sz="1000" b="1" dirty="0" smtClean="0">
                <a:latin typeface="+mn-ea"/>
              </a:rPr>
              <a:t>상세안내문</a:t>
            </a:r>
            <a:r>
              <a:rPr lang="ko-KR" altLang="en-US" sz="1000" dirty="0" smtClean="0">
                <a:latin typeface="+mn-ea"/>
              </a:rPr>
              <a:t>을 </a:t>
            </a:r>
            <a:r>
              <a:rPr lang="ko-KR" altLang="en-US" sz="1000" dirty="0" err="1" smtClean="0">
                <a:latin typeface="+mn-ea"/>
              </a:rPr>
              <a:t>다운로드하여</a:t>
            </a:r>
            <a:r>
              <a:rPr lang="ko-KR" altLang="en-US" sz="1000" dirty="0" smtClean="0">
                <a:latin typeface="+mn-ea"/>
              </a:rPr>
              <a:t> </a:t>
            </a:r>
            <a:r>
              <a:rPr lang="ko-KR" altLang="en-US" sz="1000" dirty="0" err="1" smtClean="0">
                <a:latin typeface="+mn-ea"/>
              </a:rPr>
              <a:t>지원프로그램별</a:t>
            </a:r>
            <a:r>
              <a:rPr lang="ko-KR" altLang="en-US" sz="1000" dirty="0" smtClean="0">
                <a:latin typeface="+mn-ea"/>
              </a:rPr>
              <a:t> 상세안내문을 확인할 수 있습니다</a:t>
            </a:r>
            <a:r>
              <a:rPr lang="en-US" altLang="ko-KR" sz="1000" dirty="0" smtClean="0">
                <a:latin typeface="+mn-ea"/>
              </a:rPr>
              <a:t>.</a:t>
            </a:r>
          </a:p>
        </p:txBody>
      </p:sp>
      <p:sp>
        <p:nvSpPr>
          <p:cNvPr id="44" name="타원 726"/>
          <p:cNvSpPr>
            <a:spLocks noChangeArrowheads="1"/>
          </p:cNvSpPr>
          <p:nvPr/>
        </p:nvSpPr>
        <p:spPr bwMode="auto">
          <a:xfrm>
            <a:off x="1389548" y="774369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10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10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" name="타원 726"/>
          <p:cNvSpPr>
            <a:spLocks noChangeArrowheads="1"/>
          </p:cNvSpPr>
          <p:nvPr/>
        </p:nvSpPr>
        <p:spPr bwMode="auto">
          <a:xfrm>
            <a:off x="246548" y="8038965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10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10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슬라이드 번호 개체 틀 4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14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5509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그림 3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528" y="1863622"/>
            <a:ext cx="5895343" cy="5310076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공고사업을 확인하는 방법입니다</a:t>
            </a:r>
            <a:r>
              <a:rPr lang="en-US" altLang="ko-KR" sz="1100" dirty="0" smtClean="0">
                <a:latin typeface="+mn-ea"/>
              </a:rPr>
              <a:t>. </a:t>
            </a:r>
            <a:endParaRPr lang="ko-KR" altLang="en-US" sz="1100" dirty="0">
              <a:latin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8.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공고사업확인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모서리가 둥근 직사각형 50"/>
          <p:cNvSpPr/>
          <p:nvPr/>
        </p:nvSpPr>
        <p:spPr>
          <a:xfrm>
            <a:off x="5376121" y="5702299"/>
            <a:ext cx="664000" cy="260351"/>
          </a:xfrm>
          <a:prstGeom prst="roundRect">
            <a:avLst>
              <a:gd name="adj" fmla="val 17512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타원 726"/>
          <p:cNvSpPr>
            <a:spLocks noChangeArrowheads="1"/>
          </p:cNvSpPr>
          <p:nvPr/>
        </p:nvSpPr>
        <p:spPr bwMode="auto">
          <a:xfrm>
            <a:off x="5968121" y="5630299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1622" y="2359587"/>
            <a:ext cx="3410897" cy="341471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cxnSp>
        <p:nvCxnSpPr>
          <p:cNvPr id="8" name="꺾인 연결선 51"/>
          <p:cNvCxnSpPr>
            <a:cxnSpLocks noChangeShapeType="1"/>
            <a:stCxn id="5" idx="1"/>
            <a:endCxn id="7" idx="3"/>
          </p:cNvCxnSpPr>
          <p:nvPr/>
        </p:nvCxnSpPr>
        <p:spPr bwMode="auto">
          <a:xfrm rot="10800000">
            <a:off x="3772519" y="4066943"/>
            <a:ext cx="1603602" cy="1765532"/>
          </a:xfrm>
          <a:prstGeom prst="curvedConnector3">
            <a:avLst>
              <a:gd name="adj1" fmla="val 50000"/>
            </a:avLst>
          </a:prstGeom>
          <a:noFill/>
          <a:ln w="3175" algn="ctr">
            <a:solidFill>
              <a:srgbClr val="C00000"/>
            </a:solidFill>
            <a:prstDash val="sysDash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9" name="직사각형 8"/>
          <p:cNvSpPr/>
          <p:nvPr/>
        </p:nvSpPr>
        <p:spPr bwMode="auto">
          <a:xfrm>
            <a:off x="3957612" y="5201507"/>
            <a:ext cx="2052663" cy="198000"/>
          </a:xfrm>
          <a:prstGeom prst="rect">
            <a:avLst/>
          </a:prstGeom>
          <a:solidFill>
            <a:srgbClr val="F8F8F8"/>
          </a:solidFill>
          <a:ln w="9525" cap="flat" cmpd="sng" algn="ctr">
            <a:solidFill>
              <a:srgbClr val="FFFFFF">
                <a:lumMod val="50000"/>
              </a:srgbClr>
            </a:solidFill>
            <a:prstDash val="solid"/>
            <a:headEnd type="stealth" w="med" len="med"/>
            <a:tailEnd type="stealth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lIns="90000" tIns="0" rIns="90000" bIns="0" anchor="ctr"/>
          <a:lstStyle/>
          <a:p>
            <a:pPr lvl="0" algn="ctr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800" kern="0" dirty="0" smtClean="0">
                <a:solidFill>
                  <a:srgbClr val="000000"/>
                </a:solidFill>
                <a:latin typeface="+mj-ea"/>
                <a:ea typeface="+mj-ea"/>
              </a:rPr>
              <a:t>신청서 작성</a:t>
            </a:r>
            <a:r>
              <a:rPr kumimoji="1" lang="en-US" altLang="ko-KR" sz="800" b="1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‘</a:t>
            </a:r>
            <a:r>
              <a:rPr kumimoji="1" lang="ko-KR" altLang="en-US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클릭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’</a:t>
            </a:r>
            <a:r>
              <a:rPr kumimoji="1" lang="ko-KR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시</a:t>
            </a:r>
            <a:r>
              <a:rPr kumimoji="1" lang="en-US" altLang="ko-K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,</a:t>
            </a:r>
            <a:r>
              <a:rPr kumimoji="1" lang="en-US" altLang="ko-KR" sz="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</a:t>
            </a:r>
            <a:r>
              <a:rPr kumimoji="1" lang="ko-KR" altLang="en-US" sz="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사업신청서 팝업</a:t>
            </a:r>
            <a:endParaRPr kumimoji="1" lang="ko-KR" altLang="en-US" sz="800" kern="0" noProof="0" dirty="0" smtClean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67641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en-US" altLang="ko-KR" sz="1000" dirty="0" smtClean="0">
                <a:latin typeface="+mn-ea"/>
              </a:rPr>
              <a:t>    </a:t>
            </a:r>
            <a:r>
              <a:rPr lang="ko-KR" altLang="en-US" sz="1000" b="1" dirty="0" smtClean="0">
                <a:latin typeface="+mn-ea"/>
              </a:rPr>
              <a:t>신청서 작성</a:t>
            </a:r>
            <a:r>
              <a:rPr lang="ko-KR" altLang="en-US" sz="1000" dirty="0" smtClean="0">
                <a:latin typeface="+mn-ea"/>
              </a:rPr>
              <a:t>을 클릭하면 신청서를 작성하는 창이 생성됩니다</a:t>
            </a:r>
            <a:r>
              <a:rPr lang="en-US" altLang="ko-KR" sz="1000" dirty="0" smtClean="0">
                <a:latin typeface="+mn-ea"/>
              </a:rPr>
              <a:t>.   </a:t>
            </a:r>
          </a:p>
          <a:p>
            <a:endParaRPr lang="en-US" altLang="ko-KR" sz="1000" dirty="0" smtClean="0">
              <a:latin typeface="+mn-ea"/>
            </a:endParaRPr>
          </a:p>
          <a:p>
            <a:r>
              <a:rPr lang="ko-KR" altLang="en-US" sz="1000" dirty="0" smtClean="0">
                <a:latin typeface="+mn-ea"/>
              </a:rPr>
              <a:t>신청서작성 창이 생성되면 </a:t>
            </a:r>
            <a:r>
              <a:rPr lang="ko-KR" altLang="en-US" sz="1000" dirty="0" err="1" smtClean="0">
                <a:latin typeface="+mn-ea"/>
              </a:rPr>
              <a:t>마이페이지의</a:t>
            </a:r>
            <a:r>
              <a:rPr lang="ko-KR" altLang="en-US" sz="1000" dirty="0" smtClean="0">
                <a:latin typeface="+mn-ea"/>
              </a:rPr>
              <a:t> </a:t>
            </a:r>
            <a:r>
              <a:rPr lang="en-US" altLang="ko-KR" sz="1000" dirty="0" smtClean="0">
                <a:latin typeface="+mn-ea"/>
              </a:rPr>
              <a:t>「</a:t>
            </a:r>
            <a:r>
              <a:rPr lang="ko-KR" altLang="en-US" sz="1000" dirty="0" smtClean="0">
                <a:latin typeface="+mn-ea"/>
              </a:rPr>
              <a:t>기본정보</a:t>
            </a:r>
            <a:r>
              <a:rPr lang="ko-KR" altLang="en-US" sz="1000" dirty="0" smtClean="0">
                <a:latin typeface="맑은 고딕" panose="020B0503020000020004" pitchFamily="50" charset="-127"/>
              </a:rPr>
              <a:t>」</a:t>
            </a:r>
            <a:r>
              <a:rPr lang="ko-KR" altLang="en-US" sz="1000" dirty="0" smtClean="0">
                <a:latin typeface="+mn-ea"/>
              </a:rPr>
              <a:t>에 등록한 내용을 불러옵니다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 </a:t>
            </a:r>
            <a:endParaRPr lang="en-US" altLang="ko-KR" sz="1000" dirty="0">
              <a:latin typeface="+mn-ea"/>
            </a:endParaRPr>
          </a:p>
        </p:txBody>
      </p:sp>
      <p:sp>
        <p:nvSpPr>
          <p:cNvPr id="17" name="타원 726"/>
          <p:cNvSpPr>
            <a:spLocks noChangeArrowheads="1"/>
          </p:cNvSpPr>
          <p:nvPr/>
        </p:nvSpPr>
        <p:spPr bwMode="auto">
          <a:xfrm>
            <a:off x="217973" y="773565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10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10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229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사업신청서를 작성하는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사업신청서 작성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0388" y="1918627"/>
            <a:ext cx="5402873" cy="5366531"/>
          </a:xfrm>
          <a:prstGeom prst="rect">
            <a:avLst/>
          </a:prstGeom>
        </p:spPr>
      </p:pic>
      <p:grpSp>
        <p:nvGrpSpPr>
          <p:cNvPr id="6" name="그룹 5"/>
          <p:cNvGrpSpPr/>
          <p:nvPr/>
        </p:nvGrpSpPr>
        <p:grpSpPr>
          <a:xfrm>
            <a:off x="175671" y="7064210"/>
            <a:ext cx="6006053" cy="276999"/>
            <a:chOff x="175671" y="6443274"/>
            <a:chExt cx="6006053" cy="276999"/>
          </a:xfrm>
        </p:grpSpPr>
        <p:grpSp>
          <p:nvGrpSpPr>
            <p:cNvPr id="7" name="그룹 6"/>
            <p:cNvGrpSpPr/>
            <p:nvPr/>
          </p:nvGrpSpPr>
          <p:grpSpPr>
            <a:xfrm>
              <a:off x="175671" y="6486525"/>
              <a:ext cx="6006053" cy="190500"/>
              <a:chOff x="143675" y="6114991"/>
              <a:chExt cx="7644336" cy="239714"/>
            </a:xfrm>
          </p:grpSpPr>
          <p:grpSp>
            <p:nvGrpSpPr>
              <p:cNvPr id="9" name="Cutout"/>
              <p:cNvGrpSpPr/>
              <p:nvPr/>
            </p:nvGrpSpPr>
            <p:grpSpPr>
              <a:xfrm rot="16200000">
                <a:off x="504037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31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2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0" name="Cutout"/>
              <p:cNvGrpSpPr/>
              <p:nvPr/>
            </p:nvGrpSpPr>
            <p:grpSpPr>
              <a:xfrm rot="16200000">
                <a:off x="1457028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9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0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1" name="Cutout"/>
              <p:cNvGrpSpPr/>
              <p:nvPr/>
            </p:nvGrpSpPr>
            <p:grpSpPr>
              <a:xfrm rot="16200000">
                <a:off x="2413390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7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8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2" name="Cutout"/>
              <p:cNvGrpSpPr/>
              <p:nvPr/>
            </p:nvGrpSpPr>
            <p:grpSpPr>
              <a:xfrm rot="16200000">
                <a:off x="3366208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5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6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3" name="Cutout"/>
              <p:cNvGrpSpPr/>
              <p:nvPr/>
            </p:nvGrpSpPr>
            <p:grpSpPr>
              <a:xfrm rot="16200000">
                <a:off x="4319199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3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4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4" name="Cutout"/>
              <p:cNvGrpSpPr/>
              <p:nvPr/>
            </p:nvGrpSpPr>
            <p:grpSpPr>
              <a:xfrm rot="16200000">
                <a:off x="5275561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1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2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5" name="Cutout"/>
              <p:cNvGrpSpPr/>
              <p:nvPr/>
            </p:nvGrpSpPr>
            <p:grpSpPr>
              <a:xfrm rot="16200000">
                <a:off x="6231573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19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0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6" name="Cutout"/>
              <p:cNvGrpSpPr/>
              <p:nvPr/>
            </p:nvGrpSpPr>
            <p:grpSpPr>
              <a:xfrm rot="16200000">
                <a:off x="7187935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17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18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</p:grpSp>
        <p:sp>
          <p:nvSpPr>
            <p:cNvPr id="8" name="TextBox 7"/>
            <p:cNvSpPr txBox="1"/>
            <p:nvPr/>
          </p:nvSpPr>
          <p:spPr>
            <a:xfrm>
              <a:off x="2932476" y="6443274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200" b="1" dirty="0">
                  <a:solidFill>
                    <a:srgbClr val="FF0000"/>
                  </a:solidFill>
                </a:rPr>
                <a:t>계속</a:t>
              </a:r>
            </a:p>
          </p:txBody>
        </p:sp>
      </p:grp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3" name="TextBox 32"/>
              <p:cNvSpPr txBox="1"/>
              <p:nvPr/>
            </p:nvSpPr>
            <p:spPr>
              <a:xfrm>
                <a:off x="167641" y="7689728"/>
                <a:ext cx="6012180" cy="1674549"/>
              </a:xfrm>
              <a:prstGeom prst="rect">
                <a:avLst/>
              </a:prstGeom>
              <a:noFill/>
            </p:spPr>
            <p:txBody>
              <a:bodyPr wrap="square" lIns="36000" rIns="36000" rtlCol="0">
                <a:noAutofit/>
              </a:bodyPr>
              <a:lstStyle/>
              <a:p>
                <a:r>
                  <a:rPr lang="ko-KR" altLang="en-US" sz="1000" dirty="0" smtClean="0">
                    <a:latin typeface="+mn-ea"/>
                  </a:rPr>
                  <a:t>사업신청 필수정보는 </a:t>
                </a: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「</a:t>
                </a:r>
                <a:r>
                  <a:rPr lang="ko-KR" altLang="en-US" sz="1000" dirty="0" err="1" smtClean="0">
                    <a:latin typeface="+mn-ea"/>
                  </a:rPr>
                  <a:t>마이페이지</a:t>
                </a:r>
                <a14:m>
                  <m:oMath xmlns:m="http://schemas.openxmlformats.org/officeDocument/2006/math">
                    <m:r>
                      <a:rPr lang="ko-KR" altLang="en-US" sz="1000" i="1" smtClean="0">
                        <a:latin typeface="Cambria Math" panose="02040503050406030204" pitchFamily="18" charset="0"/>
                      </a:rPr>
                      <m:t>」</m:t>
                    </m:r>
                  </m:oMath>
                </a14:m>
                <a:r>
                  <a:rPr lang="ko-KR" altLang="en-US" sz="1000" dirty="0" smtClean="0">
                    <a:latin typeface="+mn-ea"/>
                  </a:rPr>
                  <a:t>에 등록한 기업정보와 연계하여 불러오기가 가능하며</a:t>
                </a:r>
                <a:r>
                  <a:rPr lang="en-US" altLang="ko-KR" sz="1000" dirty="0" smtClean="0">
                    <a:latin typeface="+mn-ea"/>
                  </a:rPr>
                  <a:t>, </a:t>
                </a:r>
                <a:r>
                  <a:rPr lang="ko-KR" altLang="en-US" sz="1000" dirty="0" smtClean="0">
                    <a:latin typeface="+mn-ea"/>
                  </a:rPr>
                  <a:t>사업신청페이지에서 </a:t>
                </a:r>
                <a:r>
                  <a:rPr lang="en-US" altLang="ko-KR" sz="1000" dirty="0" smtClean="0">
                    <a:latin typeface="+mn-ea"/>
                  </a:rPr>
                  <a:t>‘</a:t>
                </a:r>
                <a:r>
                  <a:rPr lang="ko-KR" altLang="en-US" sz="1000" dirty="0" smtClean="0">
                    <a:latin typeface="+mn-ea"/>
                  </a:rPr>
                  <a:t>임시저장</a:t>
                </a:r>
                <a:r>
                  <a:rPr lang="en-US" altLang="ko-KR" sz="1000" dirty="0" smtClean="0">
                    <a:latin typeface="+mn-ea"/>
                  </a:rPr>
                  <a:t>’</a:t>
                </a:r>
                <a:r>
                  <a:rPr lang="ko-KR" altLang="en-US" sz="1000" dirty="0">
                    <a:latin typeface="+mn-ea"/>
                  </a:rPr>
                  <a:t> </a:t>
                </a:r>
                <a:r>
                  <a:rPr lang="ko-KR" altLang="en-US" sz="1000" dirty="0" smtClean="0">
                    <a:latin typeface="+mn-ea"/>
                  </a:rPr>
                  <a:t>또는 </a:t>
                </a:r>
                <a:r>
                  <a:rPr lang="en-US" altLang="ko-KR" sz="1000" dirty="0" smtClean="0">
                    <a:latin typeface="+mn-ea"/>
                  </a:rPr>
                  <a:t>‘</a:t>
                </a:r>
                <a:r>
                  <a:rPr lang="ko-KR" altLang="en-US" sz="1000" dirty="0" smtClean="0">
                    <a:latin typeface="+mn-ea"/>
                  </a:rPr>
                  <a:t>저장</a:t>
                </a:r>
                <a:r>
                  <a:rPr lang="en-US" altLang="ko-KR" sz="1000" dirty="0" smtClean="0">
                    <a:latin typeface="+mn-ea"/>
                  </a:rPr>
                  <a:t>’</a:t>
                </a:r>
                <a:r>
                  <a:rPr lang="ko-KR" altLang="en-US" sz="1000" dirty="0" smtClean="0">
                    <a:latin typeface="+mn-ea"/>
                  </a:rPr>
                  <a:t>을 완료할 경우 </a:t>
                </a:r>
                <a:r>
                  <a:rPr lang="ko-KR" altLang="en-US" sz="1000" dirty="0" smtClean="0">
                    <a:latin typeface="맑은 고딕" panose="020B0503020000020004" pitchFamily="50" charset="-127"/>
                  </a:rPr>
                  <a:t>「</a:t>
                </a:r>
                <a:r>
                  <a:rPr lang="ko-KR" altLang="en-US" sz="1000" dirty="0" err="1" smtClean="0">
                    <a:latin typeface="+mn-ea"/>
                  </a:rPr>
                  <a:t>마이페이지</a:t>
                </a:r>
                <a14:m>
                  <m:oMath xmlns:m="http://schemas.openxmlformats.org/officeDocument/2006/math">
                    <m:r>
                      <a:rPr lang="ko-KR" altLang="en-US" sz="1000" i="1">
                        <a:latin typeface="Cambria Math" panose="02040503050406030204" pitchFamily="18" charset="0"/>
                      </a:rPr>
                      <m:t>」</m:t>
                    </m:r>
                    <m:r>
                      <a:rPr lang="ko-KR" altLang="en-US" sz="10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o-KR" altLang="en-US" sz="1000" dirty="0" err="1" smtClean="0">
                    <a:latin typeface="+mn-ea"/>
                  </a:rPr>
                  <a:t>에도</a:t>
                </a:r>
                <a:r>
                  <a:rPr lang="ko-KR" altLang="en-US" sz="1000" dirty="0" smtClean="0">
                    <a:latin typeface="+mn-ea"/>
                  </a:rPr>
                  <a:t> 자동 적용됩니다</a:t>
                </a:r>
                <a:r>
                  <a:rPr lang="en-US" altLang="ko-KR" sz="1000" dirty="0" smtClean="0">
                    <a:latin typeface="+mn-ea"/>
                  </a:rPr>
                  <a:t>.</a:t>
                </a:r>
              </a:p>
              <a:p>
                <a:r>
                  <a:rPr lang="ko-KR" altLang="en-US" sz="1000" dirty="0" smtClean="0">
                    <a:latin typeface="+mn-ea"/>
                  </a:rPr>
                  <a:t>단</a:t>
                </a:r>
                <a:r>
                  <a:rPr lang="en-US" altLang="ko-KR" sz="1000" dirty="0" smtClean="0">
                    <a:latin typeface="+mn-ea"/>
                  </a:rPr>
                  <a:t>, </a:t>
                </a:r>
                <a:r>
                  <a:rPr lang="ko-KR" altLang="en-US" sz="1000" dirty="0" smtClean="0">
                    <a:latin typeface="+mn-ea"/>
                  </a:rPr>
                  <a:t>사업신청 페이지와 </a:t>
                </a:r>
                <a:r>
                  <a:rPr lang="ko-KR" altLang="en-US" sz="1000" dirty="0" smtClean="0">
                    <a:latin typeface="맑은 고딕" panose="020B0503020000020004" pitchFamily="50" charset="-127"/>
                  </a:rPr>
                  <a:t>「</a:t>
                </a:r>
                <a:r>
                  <a:rPr lang="ko-KR" altLang="en-US" sz="1000" dirty="0" err="1" smtClean="0">
                    <a:latin typeface="+mn-ea"/>
                  </a:rPr>
                  <a:t>마이페이지</a:t>
                </a:r>
                <a14:m>
                  <m:oMath xmlns:m="http://schemas.openxmlformats.org/officeDocument/2006/math">
                    <m:r>
                      <a:rPr lang="ko-KR" altLang="en-US" sz="1000" i="1">
                        <a:latin typeface="Cambria Math" panose="02040503050406030204" pitchFamily="18" charset="0"/>
                      </a:rPr>
                      <m:t>」</m:t>
                    </m:r>
                    <m:r>
                      <a:rPr lang="ko-KR" altLang="en-US" sz="10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o-KR" altLang="en-US" sz="1000" dirty="0" err="1" smtClean="0">
                    <a:latin typeface="+mn-ea"/>
                  </a:rPr>
                  <a:t>에서</a:t>
                </a:r>
                <a:r>
                  <a:rPr lang="ko-KR" altLang="en-US" sz="1000" dirty="0" smtClean="0">
                    <a:latin typeface="+mn-ea"/>
                  </a:rPr>
                  <a:t> 정보 입력 및 수정을 동시에 진행하지 않도록 주의합니다</a:t>
                </a:r>
                <a:r>
                  <a:rPr lang="en-US" altLang="ko-KR" sz="1000" dirty="0" smtClean="0">
                    <a:latin typeface="+mn-ea"/>
                  </a:rPr>
                  <a:t>.</a:t>
                </a:r>
                <a:r>
                  <a:rPr lang="ko-KR" altLang="en-US" sz="1000" dirty="0" smtClean="0">
                    <a:latin typeface="+mn-ea"/>
                  </a:rPr>
                  <a:t> </a:t>
                </a:r>
                <a:endParaRPr lang="en-US" altLang="ko-KR" sz="1000" dirty="0" smtClean="0">
                  <a:latin typeface="+mn-ea"/>
                </a:endParaRPr>
              </a:p>
              <a:p>
                <a:endParaRPr lang="en-US" altLang="ko-KR" sz="1000" dirty="0">
                  <a:latin typeface="+mn-ea"/>
                </a:endParaRPr>
              </a:p>
              <a:p>
                <a:r>
                  <a:rPr lang="en-US" altLang="ko-KR" sz="1000" b="1" dirty="0">
                    <a:latin typeface="+mn-ea"/>
                  </a:rPr>
                  <a:t> </a:t>
                </a:r>
                <a:r>
                  <a:rPr lang="en-US" altLang="ko-KR" sz="1000" b="1" dirty="0" smtClean="0">
                    <a:latin typeface="+mn-ea"/>
                  </a:rPr>
                  <a:t>   </a:t>
                </a:r>
                <a:r>
                  <a:rPr lang="ko-KR" altLang="en-US" sz="1000" dirty="0" smtClean="0">
                    <a:latin typeface="+mn-ea"/>
                  </a:rPr>
                  <a:t>해당 </a:t>
                </a:r>
                <a:r>
                  <a:rPr lang="ko-KR" altLang="en-US" sz="1000" dirty="0">
                    <a:latin typeface="+mn-ea"/>
                  </a:rPr>
                  <a:t>사업과 관련하여 연락과 실무를 담당하실 분의 성함과 전화번호를 입력하시기 바랍니다</a:t>
                </a:r>
                <a:r>
                  <a:rPr lang="en-US" altLang="ko-KR" sz="1000" dirty="0">
                    <a:latin typeface="+mn-ea"/>
                  </a:rPr>
                  <a:t>. </a:t>
                </a:r>
                <a:r>
                  <a:rPr lang="ko-KR" altLang="en-US" sz="1000" dirty="0">
                    <a:latin typeface="+mn-ea"/>
                  </a:rPr>
                  <a:t>사업신청을 완료한 경우에 입력한 휴대전화로 </a:t>
                </a:r>
                <a:r>
                  <a:rPr lang="ko-KR" altLang="en-US" sz="1000" dirty="0" smtClean="0">
                    <a:latin typeface="+mn-ea"/>
                  </a:rPr>
                  <a:t>사업신청결과 </a:t>
                </a:r>
                <a:r>
                  <a:rPr lang="ko-KR" altLang="en-US" sz="1000" dirty="0" smtClean="0">
                    <a:latin typeface="맑은 고딕" panose="020B0503020000020004" pitchFamily="50" charset="-127"/>
                  </a:rPr>
                  <a:t>「</a:t>
                </a:r>
                <a:r>
                  <a:rPr lang="en-US" altLang="ko-KR" sz="1000" dirty="0" smtClean="0">
                    <a:latin typeface="+mn-ea"/>
                  </a:rPr>
                  <a:t>SMS</a:t>
                </a:r>
                <a14:m>
                  <m:oMath xmlns:m="http://schemas.openxmlformats.org/officeDocument/2006/math">
                    <m:r>
                      <a:rPr lang="ko-KR" altLang="en-US" sz="1000" i="1">
                        <a:latin typeface="Cambria Math" panose="02040503050406030204" pitchFamily="18" charset="0"/>
                      </a:rPr>
                      <m:t>」</m:t>
                    </m:r>
                  </m:oMath>
                </a14:m>
                <a:r>
                  <a:rPr lang="ko-KR" altLang="en-US" sz="1000" dirty="0">
                    <a:latin typeface="+mn-ea"/>
                  </a:rPr>
                  <a:t>가 발송됩니다</a:t>
                </a:r>
                <a:r>
                  <a:rPr lang="en-US" altLang="ko-KR" sz="1000" dirty="0">
                    <a:latin typeface="+mn-ea"/>
                  </a:rPr>
                  <a:t>.</a:t>
                </a:r>
              </a:p>
              <a:p>
                <a:endParaRPr lang="en-US" altLang="ko-KR" sz="500" dirty="0">
                  <a:latin typeface="+mn-ea"/>
                </a:endParaRPr>
              </a:p>
              <a:p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사업 신청서 작성 페이지에서는 </a:t>
                </a:r>
                <a:r>
                  <a:rPr lang="ko-KR" altLang="en-US" sz="1000" dirty="0" smtClean="0">
                    <a:latin typeface="맑은 고딕" panose="020B0503020000020004" pitchFamily="50" charset="-127"/>
                  </a:rPr>
                  <a:t>「</a:t>
                </a: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사업장 소재지</a:t>
                </a:r>
                <a14:m>
                  <m:oMath xmlns:m="http://schemas.openxmlformats.org/officeDocument/2006/math">
                    <m:r>
                      <a:rPr lang="ko-KR" altLang="en-US" sz="1000" i="1">
                        <a:latin typeface="Cambria Math" panose="02040503050406030204" pitchFamily="18" charset="0"/>
                      </a:rPr>
                      <m:t>」</m:t>
                    </m:r>
                  </m:oMath>
                </a14:m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변경이 불가능합니다</a:t>
                </a:r>
                <a:r>
                  <a:rPr lang="en-US" altLang="ko-KR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en-US" altLang="ko-KR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※ </a:t>
                </a: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사업장 소재지 변경이 필요할 경우 </a:t>
                </a:r>
                <a:r>
                  <a:rPr lang="ko-KR" altLang="en-US" sz="10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마이페이지</a:t>
                </a:r>
                <a:r>
                  <a:rPr lang="en-US" altLang="ko-KR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&gt;</a:t>
                </a: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기업정보에서만 변경이 가능합니다</a:t>
                </a:r>
                <a:r>
                  <a:rPr lang="en-US" altLang="ko-KR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endParaRPr lang="en-US" altLang="ko-KR" sz="10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41" y="7689728"/>
                <a:ext cx="6012180" cy="1674549"/>
              </a:xfrm>
              <a:prstGeom prst="rect">
                <a:avLst/>
              </a:prstGeom>
              <a:blipFill rotWithShape="0">
                <a:blip r:embed="rId3" cstate="print"/>
                <a:stretch>
                  <a:fillRect l="-811" r="-10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타원 726"/>
          <p:cNvSpPr>
            <a:spLocks noChangeArrowheads="1"/>
          </p:cNvSpPr>
          <p:nvPr/>
        </p:nvSpPr>
        <p:spPr bwMode="auto">
          <a:xfrm>
            <a:off x="464526" y="6404256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타원 726"/>
          <p:cNvSpPr>
            <a:spLocks noChangeArrowheads="1"/>
          </p:cNvSpPr>
          <p:nvPr/>
        </p:nvSpPr>
        <p:spPr bwMode="auto">
          <a:xfrm>
            <a:off x="464526" y="6839577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타원 726"/>
          <p:cNvSpPr>
            <a:spLocks noChangeArrowheads="1"/>
          </p:cNvSpPr>
          <p:nvPr/>
        </p:nvSpPr>
        <p:spPr bwMode="auto">
          <a:xfrm>
            <a:off x="175671" y="8356881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타원 726"/>
          <p:cNvSpPr>
            <a:spLocks noChangeArrowheads="1"/>
          </p:cNvSpPr>
          <p:nvPr/>
        </p:nvSpPr>
        <p:spPr bwMode="auto">
          <a:xfrm>
            <a:off x="175671" y="872445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슬라이드 번호 개체 틀 3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40005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그림 3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7649" y="2258451"/>
            <a:ext cx="5884302" cy="505785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사업신청서를 작성하는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사업신청서 작성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175671" y="7064210"/>
            <a:ext cx="6006053" cy="276999"/>
            <a:chOff x="175671" y="6443274"/>
            <a:chExt cx="6006053" cy="276999"/>
          </a:xfrm>
        </p:grpSpPr>
        <p:grpSp>
          <p:nvGrpSpPr>
            <p:cNvPr id="6" name="그룹 5"/>
            <p:cNvGrpSpPr/>
            <p:nvPr/>
          </p:nvGrpSpPr>
          <p:grpSpPr>
            <a:xfrm>
              <a:off x="175671" y="6486515"/>
              <a:ext cx="6006053" cy="190502"/>
              <a:chOff x="143675" y="6114991"/>
              <a:chExt cx="7644336" cy="239717"/>
            </a:xfrm>
          </p:grpSpPr>
          <p:grpSp>
            <p:nvGrpSpPr>
              <p:cNvPr id="8" name="Cutout"/>
              <p:cNvGrpSpPr/>
              <p:nvPr/>
            </p:nvGrpSpPr>
            <p:grpSpPr>
              <a:xfrm rot="16200000">
                <a:off x="504037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30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1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9" name="Cutout"/>
              <p:cNvGrpSpPr/>
              <p:nvPr/>
            </p:nvGrpSpPr>
            <p:grpSpPr>
              <a:xfrm rot="16200000">
                <a:off x="1457028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8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9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0" name="Cutout"/>
              <p:cNvGrpSpPr/>
              <p:nvPr/>
            </p:nvGrpSpPr>
            <p:grpSpPr>
              <a:xfrm rot="16200000">
                <a:off x="2413390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6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7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1" name="Cutout"/>
              <p:cNvGrpSpPr/>
              <p:nvPr/>
            </p:nvGrpSpPr>
            <p:grpSpPr>
              <a:xfrm rot="16200000">
                <a:off x="3366208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4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5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2" name="Cutout"/>
              <p:cNvGrpSpPr/>
              <p:nvPr/>
            </p:nvGrpSpPr>
            <p:grpSpPr>
              <a:xfrm rot="16200000">
                <a:off x="4319199" y="5754632"/>
                <a:ext cx="239715" cy="960438"/>
                <a:chOff x="6402386" y="1584325"/>
                <a:chExt cx="239715" cy="933450"/>
              </a:xfrm>
              <a:solidFill>
                <a:srgbClr val="FFFFFF"/>
              </a:solidFill>
            </p:grpSpPr>
            <p:sp>
              <p:nvSpPr>
                <p:cNvPr id="22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3" name="Border"/>
                <p:cNvSpPr>
                  <a:spLocks noEditPoints="1"/>
                </p:cNvSpPr>
                <p:nvPr/>
              </p:nvSpPr>
              <p:spPr bwMode="auto">
                <a:xfrm>
                  <a:off x="6402386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3" name="Cutout"/>
              <p:cNvGrpSpPr/>
              <p:nvPr/>
            </p:nvGrpSpPr>
            <p:grpSpPr>
              <a:xfrm rot="16200000">
                <a:off x="5275561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0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1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4" name="Cutout"/>
              <p:cNvGrpSpPr/>
              <p:nvPr/>
            </p:nvGrpSpPr>
            <p:grpSpPr>
              <a:xfrm rot="16200000">
                <a:off x="6231573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18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19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5" name="Cutout"/>
              <p:cNvGrpSpPr/>
              <p:nvPr/>
            </p:nvGrpSpPr>
            <p:grpSpPr>
              <a:xfrm rot="16200000">
                <a:off x="7187935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16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17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</p:grpSp>
        <p:sp>
          <p:nvSpPr>
            <p:cNvPr id="7" name="TextBox 6"/>
            <p:cNvSpPr txBox="1"/>
            <p:nvPr/>
          </p:nvSpPr>
          <p:spPr>
            <a:xfrm>
              <a:off x="2932476" y="6443274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200" b="1" dirty="0">
                  <a:solidFill>
                    <a:srgbClr val="FF0000"/>
                  </a:solidFill>
                </a:rPr>
                <a:t>계속</a:t>
              </a: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175671" y="2079202"/>
            <a:ext cx="6006053" cy="190500"/>
            <a:chOff x="143675" y="6114991"/>
            <a:chExt cx="7644336" cy="239714"/>
          </a:xfrm>
        </p:grpSpPr>
        <p:grpSp>
          <p:nvGrpSpPr>
            <p:cNvPr id="35" name="Cutout"/>
            <p:cNvGrpSpPr/>
            <p:nvPr/>
          </p:nvGrpSpPr>
          <p:grpSpPr>
            <a:xfrm rot="16200000">
              <a:off x="504037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57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58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36" name="Cutout"/>
            <p:cNvGrpSpPr/>
            <p:nvPr/>
          </p:nvGrpSpPr>
          <p:grpSpPr>
            <a:xfrm rot="16200000">
              <a:off x="1457028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55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56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37" name="Cutout"/>
            <p:cNvGrpSpPr/>
            <p:nvPr/>
          </p:nvGrpSpPr>
          <p:grpSpPr>
            <a:xfrm rot="16200000">
              <a:off x="2413390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53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54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38" name="Cutout"/>
            <p:cNvGrpSpPr/>
            <p:nvPr/>
          </p:nvGrpSpPr>
          <p:grpSpPr>
            <a:xfrm rot="16200000">
              <a:off x="3366208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51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52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39" name="Cutout"/>
            <p:cNvGrpSpPr/>
            <p:nvPr/>
          </p:nvGrpSpPr>
          <p:grpSpPr>
            <a:xfrm rot="16200000">
              <a:off x="4319199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49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50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40" name="Cutout"/>
            <p:cNvGrpSpPr/>
            <p:nvPr/>
          </p:nvGrpSpPr>
          <p:grpSpPr>
            <a:xfrm rot="16200000">
              <a:off x="5275561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47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48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41" name="Cutout"/>
            <p:cNvGrpSpPr/>
            <p:nvPr/>
          </p:nvGrpSpPr>
          <p:grpSpPr>
            <a:xfrm rot="16200000">
              <a:off x="6231573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45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46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42" name="Cutout"/>
            <p:cNvGrpSpPr/>
            <p:nvPr/>
          </p:nvGrpSpPr>
          <p:grpSpPr>
            <a:xfrm rot="16200000">
              <a:off x="7187935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43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44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</p:grpSp>
      <p:sp>
        <p:nvSpPr>
          <p:cNvPr id="59" name="타원 726"/>
          <p:cNvSpPr>
            <a:spLocks noChangeArrowheads="1"/>
          </p:cNvSpPr>
          <p:nvPr/>
        </p:nvSpPr>
        <p:spPr bwMode="auto">
          <a:xfrm>
            <a:off x="266699" y="2429899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98120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en-US" altLang="ko-KR" sz="1000" dirty="0" smtClean="0">
                <a:latin typeface="+mn-ea"/>
              </a:rPr>
              <a:t>    </a:t>
            </a:r>
            <a:r>
              <a:rPr lang="ko-KR" altLang="en-US" sz="1000" b="1" dirty="0" smtClean="0">
                <a:latin typeface="+mn-ea"/>
              </a:rPr>
              <a:t>고용현황</a:t>
            </a:r>
            <a:r>
              <a:rPr lang="ko-KR" altLang="en-US" sz="1000" dirty="0" smtClean="0">
                <a:latin typeface="+mn-ea"/>
              </a:rPr>
              <a:t>을 입력하시기 바랍니다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연구인력</a:t>
            </a:r>
            <a:r>
              <a:rPr lang="en-US" altLang="ko-KR" sz="1000" dirty="0" smtClean="0">
                <a:latin typeface="+mn-ea"/>
              </a:rPr>
              <a:t>/</a:t>
            </a:r>
            <a:r>
              <a:rPr lang="ko-KR" altLang="en-US" sz="1000" dirty="0" smtClean="0">
                <a:latin typeface="+mn-ea"/>
              </a:rPr>
              <a:t>생산인력</a:t>
            </a:r>
            <a:r>
              <a:rPr lang="en-US" altLang="ko-KR" sz="1000" dirty="0" smtClean="0">
                <a:latin typeface="+mn-ea"/>
              </a:rPr>
              <a:t>/</a:t>
            </a:r>
            <a:r>
              <a:rPr lang="ko-KR" altLang="en-US" sz="1000" dirty="0" smtClean="0">
                <a:latin typeface="+mn-ea"/>
              </a:rPr>
              <a:t>기타인력을 입력하면 합계는 자동 생성됩니다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9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</a:t>
            </a:r>
            <a:r>
              <a:rPr lang="ko-KR" altLang="en-US" sz="1000" dirty="0" smtClean="0">
                <a:latin typeface="+mn-ea"/>
              </a:rPr>
              <a:t>최근 </a:t>
            </a:r>
            <a:r>
              <a:rPr lang="en-US" altLang="ko-KR" sz="1000" dirty="0" smtClean="0">
                <a:latin typeface="+mn-ea"/>
              </a:rPr>
              <a:t>3</a:t>
            </a:r>
            <a:r>
              <a:rPr lang="ko-KR" altLang="en-US" sz="1000" dirty="0" smtClean="0">
                <a:latin typeface="+mn-ea"/>
              </a:rPr>
              <a:t>개년도 </a:t>
            </a:r>
            <a:r>
              <a:rPr lang="ko-KR" altLang="en-US" sz="1000" b="1" dirty="0" smtClean="0">
                <a:latin typeface="+mn-ea"/>
              </a:rPr>
              <a:t>재무현황</a:t>
            </a:r>
            <a:r>
              <a:rPr lang="ko-KR" altLang="en-US" sz="1000" dirty="0" smtClean="0">
                <a:latin typeface="+mn-ea"/>
              </a:rPr>
              <a:t>의 모든 항목은 필수 입력사항이며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값이 </a:t>
            </a:r>
            <a:r>
              <a:rPr lang="en-US" altLang="ko-KR" sz="1000" dirty="0" smtClean="0">
                <a:latin typeface="+mn-ea"/>
              </a:rPr>
              <a:t>‘0’</a:t>
            </a:r>
            <a:r>
              <a:rPr lang="ko-KR" altLang="en-US" sz="1000" dirty="0" smtClean="0">
                <a:latin typeface="+mn-ea"/>
              </a:rPr>
              <a:t>인 경우 반드시 </a:t>
            </a:r>
            <a:r>
              <a:rPr lang="en-US" altLang="ko-KR" sz="1000" dirty="0" smtClean="0">
                <a:latin typeface="+mn-ea"/>
              </a:rPr>
              <a:t>‘0’</a:t>
            </a:r>
            <a:r>
              <a:rPr lang="ko-KR" altLang="en-US" sz="1000" dirty="0" smtClean="0">
                <a:latin typeface="+mn-ea"/>
              </a:rPr>
              <a:t>으로 입력하시기 바랍니다</a:t>
            </a:r>
            <a:r>
              <a:rPr lang="en-US" altLang="ko-KR" sz="1000" dirty="0" smtClean="0">
                <a:latin typeface="+mn-ea"/>
              </a:rPr>
              <a:t>. NICE </a:t>
            </a:r>
            <a:r>
              <a:rPr lang="ko-KR" altLang="en-US" sz="1000" dirty="0" smtClean="0">
                <a:latin typeface="+mn-ea"/>
              </a:rPr>
              <a:t>마크가 표시된 값은 수정이 불가능합니다</a:t>
            </a:r>
            <a:r>
              <a:rPr lang="en-US" altLang="ko-KR" sz="1000" dirty="0" smtClean="0">
                <a:latin typeface="+mn-ea"/>
              </a:rPr>
              <a:t>.(</a:t>
            </a:r>
            <a:r>
              <a:rPr lang="ko-KR" altLang="en-US" sz="1000" dirty="0" smtClean="0">
                <a:latin typeface="+mn-ea"/>
              </a:rPr>
              <a:t>단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수출액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연구개발비는 변경가능</a:t>
            </a:r>
            <a:r>
              <a:rPr lang="en-US" altLang="ko-KR" sz="1000" dirty="0" smtClean="0">
                <a:latin typeface="+mn-ea"/>
              </a:rPr>
              <a:t>)</a:t>
            </a:r>
          </a:p>
          <a:p>
            <a:endParaRPr lang="en-US" altLang="ko-KR" sz="500" dirty="0">
              <a:latin typeface="+mn-ea"/>
            </a:endParaRPr>
          </a:p>
          <a:p>
            <a:r>
              <a:rPr lang="en-US" altLang="ko-KR" sz="1000" b="1" dirty="0">
                <a:latin typeface="+mn-ea"/>
              </a:rPr>
              <a:t> </a:t>
            </a:r>
            <a:r>
              <a:rPr lang="en-US" altLang="ko-KR" sz="1000" b="1" dirty="0" smtClean="0">
                <a:latin typeface="+mn-ea"/>
              </a:rPr>
              <a:t>   </a:t>
            </a:r>
            <a:r>
              <a:rPr lang="ko-KR" altLang="en-US" sz="1000" b="1" dirty="0" smtClean="0">
                <a:latin typeface="+mn-ea"/>
              </a:rPr>
              <a:t>최근 </a:t>
            </a:r>
            <a:r>
              <a:rPr lang="en-US" altLang="ko-KR" sz="1000" b="1" dirty="0">
                <a:latin typeface="+mn-ea"/>
              </a:rPr>
              <a:t>2</a:t>
            </a:r>
            <a:r>
              <a:rPr lang="ko-KR" altLang="en-US" sz="1000" b="1" dirty="0">
                <a:latin typeface="+mn-ea"/>
              </a:rPr>
              <a:t>년 내 기업지원 수혜이력</a:t>
            </a:r>
            <a:r>
              <a:rPr lang="ko-KR" altLang="en-US" sz="1000" dirty="0">
                <a:latin typeface="+mn-ea"/>
              </a:rPr>
              <a:t>을 입력하시기 바랍니다</a:t>
            </a:r>
            <a:r>
              <a:rPr lang="en-US" altLang="ko-KR" sz="1000" dirty="0">
                <a:latin typeface="+mn-ea"/>
              </a:rPr>
              <a:t>. </a:t>
            </a:r>
            <a:r>
              <a:rPr lang="ko-KR" altLang="en-US" sz="1000" dirty="0">
                <a:latin typeface="+mn-ea"/>
              </a:rPr>
              <a:t>반드시 기업의 기업지원 수혜이력을 빠짐없이 기재해야 하며</a:t>
            </a:r>
            <a:r>
              <a:rPr lang="en-US" altLang="ko-KR" sz="1000" dirty="0">
                <a:latin typeface="+mn-ea"/>
              </a:rPr>
              <a:t>, </a:t>
            </a:r>
            <a:r>
              <a:rPr lang="ko-KR" altLang="en-US" sz="1000" dirty="0">
                <a:latin typeface="+mn-ea"/>
              </a:rPr>
              <a:t>고의적 누락 등이 발견될 시 지원기업 신청 취소 등 불이익이 발생할 수 있습니다</a:t>
            </a:r>
            <a:r>
              <a:rPr lang="en-US" altLang="ko-KR" sz="1000" dirty="0">
                <a:latin typeface="+mn-ea"/>
              </a:rPr>
              <a:t>.</a:t>
            </a:r>
          </a:p>
          <a:p>
            <a:r>
              <a:rPr lang="en-US" altLang="ko-KR" sz="900" dirty="0" smtClean="0">
                <a:latin typeface="+mn-ea"/>
              </a:rPr>
              <a:t>    </a:t>
            </a:r>
          </a:p>
        </p:txBody>
      </p:sp>
      <p:sp>
        <p:nvSpPr>
          <p:cNvPr id="61" name="타원 726"/>
          <p:cNvSpPr>
            <a:spLocks noChangeArrowheads="1"/>
          </p:cNvSpPr>
          <p:nvPr/>
        </p:nvSpPr>
        <p:spPr bwMode="auto">
          <a:xfrm>
            <a:off x="205740" y="774622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2" name="타원 726"/>
          <p:cNvSpPr>
            <a:spLocks noChangeArrowheads="1"/>
          </p:cNvSpPr>
          <p:nvPr/>
        </p:nvSpPr>
        <p:spPr bwMode="auto">
          <a:xfrm>
            <a:off x="205740" y="803197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6" name="타원 726"/>
          <p:cNvSpPr>
            <a:spLocks noChangeArrowheads="1"/>
          </p:cNvSpPr>
          <p:nvPr/>
        </p:nvSpPr>
        <p:spPr bwMode="auto">
          <a:xfrm>
            <a:off x="205740" y="8412377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7" name="타원 726"/>
          <p:cNvSpPr>
            <a:spLocks noChangeArrowheads="1"/>
          </p:cNvSpPr>
          <p:nvPr/>
        </p:nvSpPr>
        <p:spPr bwMode="auto">
          <a:xfrm>
            <a:off x="266699" y="346466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8" name="타원 726"/>
          <p:cNvSpPr>
            <a:spLocks noChangeArrowheads="1"/>
          </p:cNvSpPr>
          <p:nvPr/>
        </p:nvSpPr>
        <p:spPr bwMode="auto">
          <a:xfrm>
            <a:off x="266699" y="6277276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0" name="슬라이드 번호 개체 틀 6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17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7221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7650" y="2019300"/>
            <a:ext cx="5897949" cy="2870160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175671" y="1890167"/>
            <a:ext cx="6006053" cy="190500"/>
            <a:chOff x="143675" y="6114991"/>
            <a:chExt cx="7644336" cy="239714"/>
          </a:xfrm>
        </p:grpSpPr>
        <p:grpSp>
          <p:nvGrpSpPr>
            <p:cNvPr id="4" name="Cutout"/>
            <p:cNvGrpSpPr/>
            <p:nvPr/>
          </p:nvGrpSpPr>
          <p:grpSpPr>
            <a:xfrm rot="16200000">
              <a:off x="504037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6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7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5" name="Cutout"/>
            <p:cNvGrpSpPr/>
            <p:nvPr/>
          </p:nvGrpSpPr>
          <p:grpSpPr>
            <a:xfrm rot="16200000">
              <a:off x="1457028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4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5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6" name="Cutout"/>
            <p:cNvGrpSpPr/>
            <p:nvPr/>
          </p:nvGrpSpPr>
          <p:grpSpPr>
            <a:xfrm rot="16200000">
              <a:off x="2413390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2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3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7" name="Cutout"/>
            <p:cNvGrpSpPr/>
            <p:nvPr/>
          </p:nvGrpSpPr>
          <p:grpSpPr>
            <a:xfrm rot="16200000">
              <a:off x="3366208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0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1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8" name="Cutout"/>
            <p:cNvGrpSpPr/>
            <p:nvPr/>
          </p:nvGrpSpPr>
          <p:grpSpPr>
            <a:xfrm rot="16200000">
              <a:off x="4319199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18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9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9" name="Cutout"/>
            <p:cNvGrpSpPr/>
            <p:nvPr/>
          </p:nvGrpSpPr>
          <p:grpSpPr>
            <a:xfrm rot="16200000">
              <a:off x="5275561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16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7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0" name="Cutout"/>
            <p:cNvGrpSpPr/>
            <p:nvPr/>
          </p:nvGrpSpPr>
          <p:grpSpPr>
            <a:xfrm rot="16200000">
              <a:off x="6231573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14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5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1" name="Cutout"/>
            <p:cNvGrpSpPr/>
            <p:nvPr/>
          </p:nvGrpSpPr>
          <p:grpSpPr>
            <a:xfrm rot="16200000">
              <a:off x="7187935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12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3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</p:grpSp>
      <p:sp>
        <p:nvSpPr>
          <p:cNvPr id="28" name="TextBox 27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사업신청서를 작성하는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사업신청서 작성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1" name="타원 726"/>
          <p:cNvSpPr>
            <a:spLocks noChangeArrowheads="1"/>
          </p:cNvSpPr>
          <p:nvPr/>
        </p:nvSpPr>
        <p:spPr bwMode="auto">
          <a:xfrm>
            <a:off x="780423" y="3887224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타원 726"/>
          <p:cNvSpPr>
            <a:spLocks noChangeArrowheads="1"/>
          </p:cNvSpPr>
          <p:nvPr/>
        </p:nvSpPr>
        <p:spPr bwMode="auto">
          <a:xfrm>
            <a:off x="780423" y="4187192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모서리가 둥근 직사각형 50"/>
          <p:cNvSpPr/>
          <p:nvPr/>
        </p:nvSpPr>
        <p:spPr>
          <a:xfrm>
            <a:off x="5472421" y="4530724"/>
            <a:ext cx="664000" cy="358736"/>
          </a:xfrm>
          <a:prstGeom prst="roundRect">
            <a:avLst>
              <a:gd name="adj" fmla="val 17512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4" name="타원 726"/>
          <p:cNvSpPr>
            <a:spLocks noChangeArrowheads="1"/>
          </p:cNvSpPr>
          <p:nvPr/>
        </p:nvSpPr>
        <p:spPr bwMode="auto">
          <a:xfrm>
            <a:off x="5400421" y="4458724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69543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en-US" altLang="ko-KR" sz="1000" dirty="0" smtClean="0">
                <a:latin typeface="+mn-ea"/>
              </a:rPr>
              <a:t>   </a:t>
            </a:r>
            <a:r>
              <a:rPr lang="ko-KR" altLang="en-US" sz="1000" dirty="0" smtClean="0">
                <a:latin typeface="+mn-ea"/>
              </a:rPr>
              <a:t>최근 </a:t>
            </a:r>
            <a:r>
              <a:rPr lang="en-US" altLang="ko-KR" sz="1000" dirty="0" smtClean="0">
                <a:latin typeface="+mn-ea"/>
              </a:rPr>
              <a:t>3</a:t>
            </a:r>
            <a:r>
              <a:rPr lang="ko-KR" altLang="en-US" sz="1000" dirty="0" smtClean="0">
                <a:latin typeface="+mn-ea"/>
              </a:rPr>
              <a:t>년간 재무제표 </a:t>
            </a:r>
            <a:r>
              <a:rPr lang="ko-KR" altLang="en-US" sz="1000" dirty="0" err="1" smtClean="0">
                <a:latin typeface="+mn-ea"/>
              </a:rPr>
              <a:t>스캔하여</a:t>
            </a:r>
            <a:r>
              <a:rPr lang="ko-KR" altLang="en-US" sz="1000" dirty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첨부파일로 올리시기 바랍니다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단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창업 </a:t>
            </a:r>
            <a:r>
              <a:rPr lang="en-US" altLang="ko-KR" sz="1000" dirty="0" smtClean="0">
                <a:latin typeface="+mn-ea"/>
              </a:rPr>
              <a:t>3</a:t>
            </a:r>
            <a:r>
              <a:rPr lang="ko-KR" altLang="en-US" sz="1000" dirty="0" smtClean="0">
                <a:latin typeface="+mn-ea"/>
              </a:rPr>
              <a:t>년 미만 기업의 경우 해당기간의 재무제표만 첨부하시면 됩니다</a:t>
            </a:r>
            <a:r>
              <a:rPr lang="en-US" altLang="ko-KR" sz="1000" dirty="0" smtClean="0">
                <a:latin typeface="+mn-ea"/>
              </a:rPr>
              <a:t>. (</a:t>
            </a:r>
            <a:r>
              <a:rPr lang="ko-KR" altLang="en-US" sz="1000" dirty="0" smtClean="0">
                <a:latin typeface="+mn-ea"/>
              </a:rPr>
              <a:t>반드시 </a:t>
            </a:r>
            <a:r>
              <a:rPr lang="en-US" altLang="ko-KR" sz="1000" dirty="0" smtClean="0">
                <a:latin typeface="+mn-ea"/>
              </a:rPr>
              <a:t>1</a:t>
            </a:r>
            <a:r>
              <a:rPr lang="ko-KR" altLang="en-US" sz="1000" dirty="0" smtClean="0">
                <a:latin typeface="+mn-ea"/>
              </a:rPr>
              <a:t>개 파일로 업로드 바랍니다</a:t>
            </a:r>
            <a:r>
              <a:rPr lang="en-US" altLang="ko-KR" sz="1000" dirty="0" smtClean="0">
                <a:latin typeface="+mn-ea"/>
              </a:rPr>
              <a:t>.)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</a:t>
            </a:r>
            <a:r>
              <a:rPr lang="ko-KR" altLang="en-US" sz="1000" dirty="0" smtClean="0">
                <a:latin typeface="+mn-ea"/>
              </a:rPr>
              <a:t>사업자등록증을 </a:t>
            </a:r>
            <a:r>
              <a:rPr lang="ko-KR" altLang="en-US" sz="1000" dirty="0" err="1" smtClean="0">
                <a:latin typeface="+mn-ea"/>
              </a:rPr>
              <a:t>스캔하여</a:t>
            </a:r>
            <a:r>
              <a:rPr lang="ko-KR" altLang="en-US" sz="1000" dirty="0" smtClean="0">
                <a:latin typeface="+mn-ea"/>
              </a:rPr>
              <a:t> 첨부파일로 올리시기 바랍니다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dirty="0" smtClean="0">
              <a:latin typeface="+mn-ea"/>
            </a:endParaRPr>
          </a:p>
          <a:p>
            <a:r>
              <a:rPr lang="ko-KR" altLang="en-US" sz="1000" dirty="0" smtClean="0">
                <a:latin typeface="+mn-ea"/>
              </a:rPr>
              <a:t>사업신청 필수정보를 작성하신 후     </a:t>
            </a:r>
            <a:r>
              <a:rPr lang="ko-KR" altLang="en-US" sz="1000" b="1" dirty="0" smtClean="0">
                <a:latin typeface="+mn-ea"/>
              </a:rPr>
              <a:t>다음</a:t>
            </a:r>
            <a:r>
              <a:rPr lang="ko-KR" altLang="en-US" sz="1000" dirty="0" smtClean="0">
                <a:latin typeface="+mn-ea"/>
              </a:rPr>
              <a:t>을 클릭하면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지원 프로그램 신청 페이지가 노출됩니다</a:t>
            </a:r>
            <a:r>
              <a:rPr lang="en-US" altLang="ko-KR" sz="1000" dirty="0" smtClean="0">
                <a:latin typeface="+mn-ea"/>
              </a:rPr>
              <a:t>.</a:t>
            </a:r>
            <a:endParaRPr lang="en-US" altLang="ko-KR" sz="1000" b="1" dirty="0">
              <a:latin typeface="+mn-ea"/>
            </a:endParaRPr>
          </a:p>
        </p:txBody>
      </p:sp>
      <p:sp>
        <p:nvSpPr>
          <p:cNvPr id="36" name="타원 726"/>
          <p:cNvSpPr>
            <a:spLocks noChangeArrowheads="1"/>
          </p:cNvSpPr>
          <p:nvPr/>
        </p:nvSpPr>
        <p:spPr bwMode="auto">
          <a:xfrm>
            <a:off x="188595" y="774307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타원 726"/>
          <p:cNvSpPr>
            <a:spLocks noChangeArrowheads="1"/>
          </p:cNvSpPr>
          <p:nvPr/>
        </p:nvSpPr>
        <p:spPr bwMode="auto">
          <a:xfrm>
            <a:off x="188595" y="8190745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타원 726"/>
          <p:cNvSpPr>
            <a:spLocks noChangeArrowheads="1"/>
          </p:cNvSpPr>
          <p:nvPr/>
        </p:nvSpPr>
        <p:spPr bwMode="auto">
          <a:xfrm>
            <a:off x="2167011" y="851706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5584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그림 3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2972" y="1862379"/>
            <a:ext cx="5362053" cy="54165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지원 프로그램 신청서를 작성하는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사업신청서 작성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175671" y="7064210"/>
            <a:ext cx="6006053" cy="276999"/>
            <a:chOff x="175671" y="6443274"/>
            <a:chExt cx="6006053" cy="276999"/>
          </a:xfrm>
        </p:grpSpPr>
        <p:grpSp>
          <p:nvGrpSpPr>
            <p:cNvPr id="6" name="그룹 5"/>
            <p:cNvGrpSpPr/>
            <p:nvPr/>
          </p:nvGrpSpPr>
          <p:grpSpPr>
            <a:xfrm>
              <a:off x="175671" y="6486515"/>
              <a:ext cx="6006053" cy="190502"/>
              <a:chOff x="143675" y="6114991"/>
              <a:chExt cx="7644336" cy="239717"/>
            </a:xfrm>
          </p:grpSpPr>
          <p:grpSp>
            <p:nvGrpSpPr>
              <p:cNvPr id="8" name="Cutout"/>
              <p:cNvGrpSpPr/>
              <p:nvPr/>
            </p:nvGrpSpPr>
            <p:grpSpPr>
              <a:xfrm rot="16200000">
                <a:off x="504037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30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1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9" name="Cutout"/>
              <p:cNvGrpSpPr/>
              <p:nvPr/>
            </p:nvGrpSpPr>
            <p:grpSpPr>
              <a:xfrm rot="16200000">
                <a:off x="1457028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8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9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0" name="Cutout"/>
              <p:cNvGrpSpPr/>
              <p:nvPr/>
            </p:nvGrpSpPr>
            <p:grpSpPr>
              <a:xfrm rot="16200000">
                <a:off x="2413390" y="5754629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6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7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1" name="Cutout"/>
              <p:cNvGrpSpPr/>
              <p:nvPr/>
            </p:nvGrpSpPr>
            <p:grpSpPr>
              <a:xfrm rot="16200000">
                <a:off x="3366208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4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5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2" name="Cutout"/>
              <p:cNvGrpSpPr/>
              <p:nvPr/>
            </p:nvGrpSpPr>
            <p:grpSpPr>
              <a:xfrm rot="16200000">
                <a:off x="4319199" y="5754632"/>
                <a:ext cx="239715" cy="960438"/>
                <a:chOff x="6402386" y="1584325"/>
                <a:chExt cx="239715" cy="933450"/>
              </a:xfrm>
              <a:solidFill>
                <a:srgbClr val="FFFFFF"/>
              </a:solidFill>
            </p:grpSpPr>
            <p:sp>
              <p:nvSpPr>
                <p:cNvPr id="22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3" name="Border"/>
                <p:cNvSpPr>
                  <a:spLocks noEditPoints="1"/>
                </p:cNvSpPr>
                <p:nvPr/>
              </p:nvSpPr>
              <p:spPr bwMode="auto">
                <a:xfrm>
                  <a:off x="6402386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3" name="Cutout"/>
              <p:cNvGrpSpPr/>
              <p:nvPr/>
            </p:nvGrpSpPr>
            <p:grpSpPr>
              <a:xfrm rot="16200000">
                <a:off x="5275561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20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21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4" name="Cutout"/>
              <p:cNvGrpSpPr/>
              <p:nvPr/>
            </p:nvGrpSpPr>
            <p:grpSpPr>
              <a:xfrm rot="16200000">
                <a:off x="6231573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18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19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grpSp>
            <p:nvGrpSpPr>
              <p:cNvPr id="15" name="Cutout"/>
              <p:cNvGrpSpPr/>
              <p:nvPr/>
            </p:nvGrpSpPr>
            <p:grpSpPr>
              <a:xfrm rot="16200000">
                <a:off x="7187935" y="5754630"/>
                <a:ext cx="239713" cy="960438"/>
                <a:chOff x="6402388" y="1584325"/>
                <a:chExt cx="239713" cy="933450"/>
              </a:xfrm>
              <a:solidFill>
                <a:srgbClr val="FFFFFF"/>
              </a:solidFill>
            </p:grpSpPr>
            <p:sp>
              <p:nvSpPr>
                <p:cNvPr id="16" name="Fill"/>
                <p:cNvSpPr>
                  <a:spLocks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74 w 151"/>
                    <a:gd name="T1" fmla="*/ 588 h 588"/>
                    <a:gd name="T2" fmla="*/ 151 w 151"/>
                    <a:gd name="T3" fmla="*/ 518 h 588"/>
                    <a:gd name="T4" fmla="*/ 74 w 151"/>
                    <a:gd name="T5" fmla="*/ 441 h 588"/>
                    <a:gd name="T6" fmla="*/ 151 w 151"/>
                    <a:gd name="T7" fmla="*/ 375 h 588"/>
                    <a:gd name="T8" fmla="*/ 74 w 151"/>
                    <a:gd name="T9" fmla="*/ 294 h 588"/>
                    <a:gd name="T10" fmla="*/ 151 w 151"/>
                    <a:gd name="T11" fmla="*/ 231 h 588"/>
                    <a:gd name="T12" fmla="*/ 74 w 151"/>
                    <a:gd name="T13" fmla="*/ 147 h 588"/>
                    <a:gd name="T14" fmla="*/ 151 w 151"/>
                    <a:gd name="T15" fmla="*/ 88 h 588"/>
                    <a:gd name="T16" fmla="*/ 74 w 151"/>
                    <a:gd name="T17" fmla="*/ 0 h 588"/>
                    <a:gd name="T18" fmla="*/ 0 w 151"/>
                    <a:gd name="T19" fmla="*/ 0 h 588"/>
                    <a:gd name="T20" fmla="*/ 78 w 151"/>
                    <a:gd name="T21" fmla="*/ 88 h 588"/>
                    <a:gd name="T22" fmla="*/ 0 w 151"/>
                    <a:gd name="T23" fmla="*/ 147 h 588"/>
                    <a:gd name="T24" fmla="*/ 78 w 151"/>
                    <a:gd name="T25" fmla="*/ 231 h 588"/>
                    <a:gd name="T26" fmla="*/ 0 w 151"/>
                    <a:gd name="T27" fmla="*/ 294 h 588"/>
                    <a:gd name="T28" fmla="*/ 78 w 151"/>
                    <a:gd name="T29" fmla="*/ 375 h 588"/>
                    <a:gd name="T30" fmla="*/ 0 w 151"/>
                    <a:gd name="T31" fmla="*/ 441 h 588"/>
                    <a:gd name="T32" fmla="*/ 78 w 151"/>
                    <a:gd name="T33" fmla="*/ 518 h 588"/>
                    <a:gd name="T34" fmla="*/ 0 w 151"/>
                    <a:gd name="T35" fmla="*/ 588 h 588"/>
                    <a:gd name="T36" fmla="*/ 74 w 151"/>
                    <a:gd name="T37" fmla="*/ 588 h 5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1" h="588">
                      <a:moveTo>
                        <a:pt x="74" y="588"/>
                      </a:moveTo>
                      <a:lnTo>
                        <a:pt x="151" y="518"/>
                      </a:lnTo>
                      <a:lnTo>
                        <a:pt x="74" y="441"/>
                      </a:lnTo>
                      <a:lnTo>
                        <a:pt x="151" y="375"/>
                      </a:lnTo>
                      <a:lnTo>
                        <a:pt x="74" y="294"/>
                      </a:lnTo>
                      <a:lnTo>
                        <a:pt x="151" y="231"/>
                      </a:lnTo>
                      <a:lnTo>
                        <a:pt x="74" y="147"/>
                      </a:lnTo>
                      <a:lnTo>
                        <a:pt x="151" y="88"/>
                      </a:lnTo>
                      <a:lnTo>
                        <a:pt x="74" y="0"/>
                      </a:lnTo>
                      <a:lnTo>
                        <a:pt x="0" y="0"/>
                      </a:lnTo>
                      <a:lnTo>
                        <a:pt x="78" y="88"/>
                      </a:lnTo>
                      <a:lnTo>
                        <a:pt x="0" y="147"/>
                      </a:lnTo>
                      <a:lnTo>
                        <a:pt x="78" y="231"/>
                      </a:lnTo>
                      <a:lnTo>
                        <a:pt x="0" y="294"/>
                      </a:lnTo>
                      <a:lnTo>
                        <a:pt x="78" y="375"/>
                      </a:lnTo>
                      <a:lnTo>
                        <a:pt x="0" y="441"/>
                      </a:lnTo>
                      <a:lnTo>
                        <a:pt x="78" y="518"/>
                      </a:lnTo>
                      <a:lnTo>
                        <a:pt x="0" y="588"/>
                      </a:lnTo>
                      <a:lnTo>
                        <a:pt x="74" y="588"/>
                      </a:lnTo>
                      <a:close/>
                    </a:path>
                  </a:pathLst>
                </a:custGeom>
                <a:grpFill/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17" name="Border"/>
                <p:cNvSpPr>
                  <a:spLocks noEditPoints="1"/>
                </p:cNvSpPr>
                <p:nvPr/>
              </p:nvSpPr>
              <p:spPr bwMode="auto">
                <a:xfrm>
                  <a:off x="6402388" y="1584325"/>
                  <a:ext cx="239713" cy="933450"/>
                </a:xfrm>
                <a:custGeom>
                  <a:avLst/>
                  <a:gdLst>
                    <a:gd name="T0" fmla="*/ 0 w 909"/>
                    <a:gd name="T1" fmla="*/ 0 h 3585"/>
                    <a:gd name="T2" fmla="*/ 467 w 909"/>
                    <a:gd name="T3" fmla="*/ 535 h 3585"/>
                    <a:gd name="T4" fmla="*/ 0 w 909"/>
                    <a:gd name="T5" fmla="*/ 896 h 3585"/>
                    <a:gd name="T6" fmla="*/ 467 w 909"/>
                    <a:gd name="T7" fmla="*/ 1409 h 3585"/>
                    <a:gd name="T8" fmla="*/ 0 w 909"/>
                    <a:gd name="T9" fmla="*/ 1793 h 3585"/>
                    <a:gd name="T10" fmla="*/ 467 w 909"/>
                    <a:gd name="T11" fmla="*/ 2284 h 3585"/>
                    <a:gd name="T12" fmla="*/ 0 w 909"/>
                    <a:gd name="T13" fmla="*/ 2689 h 3585"/>
                    <a:gd name="T14" fmla="*/ 467 w 909"/>
                    <a:gd name="T15" fmla="*/ 3158 h 3585"/>
                    <a:gd name="T16" fmla="*/ 0 w 909"/>
                    <a:gd name="T17" fmla="*/ 3585 h 3585"/>
                    <a:gd name="T18" fmla="*/ 442 w 909"/>
                    <a:gd name="T19" fmla="*/ 3585 h 3585"/>
                    <a:gd name="T20" fmla="*/ 909 w 909"/>
                    <a:gd name="T21" fmla="*/ 3158 h 3585"/>
                    <a:gd name="T22" fmla="*/ 442 w 909"/>
                    <a:gd name="T23" fmla="*/ 2689 h 3585"/>
                    <a:gd name="T24" fmla="*/ 909 w 909"/>
                    <a:gd name="T25" fmla="*/ 2284 h 3585"/>
                    <a:gd name="T26" fmla="*/ 442 w 909"/>
                    <a:gd name="T27" fmla="*/ 1793 h 3585"/>
                    <a:gd name="T28" fmla="*/ 909 w 909"/>
                    <a:gd name="T29" fmla="*/ 1409 h 3585"/>
                    <a:gd name="T30" fmla="*/ 442 w 909"/>
                    <a:gd name="T31" fmla="*/ 896 h 3585"/>
                    <a:gd name="T32" fmla="*/ 909 w 909"/>
                    <a:gd name="T33" fmla="*/ 535 h 3585"/>
                    <a:gd name="T34" fmla="*/ 442 w 909"/>
                    <a:gd name="T35" fmla="*/ 0 h 35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909" h="3585">
                      <a:moveTo>
                        <a:pt x="0" y="0"/>
                      </a:moveTo>
                      <a:lnTo>
                        <a:pt x="467" y="535"/>
                      </a:lnTo>
                      <a:lnTo>
                        <a:pt x="0" y="896"/>
                      </a:lnTo>
                      <a:lnTo>
                        <a:pt x="467" y="1409"/>
                      </a:lnTo>
                      <a:lnTo>
                        <a:pt x="0" y="1793"/>
                      </a:lnTo>
                      <a:lnTo>
                        <a:pt x="467" y="2284"/>
                      </a:lnTo>
                      <a:lnTo>
                        <a:pt x="0" y="2689"/>
                      </a:lnTo>
                      <a:lnTo>
                        <a:pt x="467" y="3158"/>
                      </a:lnTo>
                      <a:lnTo>
                        <a:pt x="0" y="3585"/>
                      </a:lnTo>
                      <a:moveTo>
                        <a:pt x="442" y="3585"/>
                      </a:moveTo>
                      <a:lnTo>
                        <a:pt x="909" y="3158"/>
                      </a:lnTo>
                      <a:lnTo>
                        <a:pt x="442" y="2689"/>
                      </a:lnTo>
                      <a:lnTo>
                        <a:pt x="909" y="2284"/>
                      </a:lnTo>
                      <a:lnTo>
                        <a:pt x="442" y="1793"/>
                      </a:lnTo>
                      <a:lnTo>
                        <a:pt x="909" y="1409"/>
                      </a:lnTo>
                      <a:lnTo>
                        <a:pt x="442" y="896"/>
                      </a:lnTo>
                      <a:lnTo>
                        <a:pt x="909" y="535"/>
                      </a:lnTo>
                      <a:lnTo>
                        <a:pt x="442" y="0"/>
                      </a:lnTo>
                    </a:path>
                  </a:pathLst>
                </a:custGeom>
                <a:noFill/>
                <a:ln w="6350">
                  <a:solidFill>
                    <a:srgbClr val="80808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900">
                    <a:solidFill>
                      <a:srgbClr val="5F5F5F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</p:grpSp>
        <p:sp>
          <p:nvSpPr>
            <p:cNvPr id="7" name="TextBox 6"/>
            <p:cNvSpPr txBox="1"/>
            <p:nvPr/>
          </p:nvSpPr>
          <p:spPr>
            <a:xfrm>
              <a:off x="2932476" y="6443274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200" b="1" dirty="0">
                  <a:solidFill>
                    <a:srgbClr val="FF0000"/>
                  </a:solidFill>
                </a:rPr>
                <a:t>계속</a:t>
              </a:r>
            </a:p>
          </p:txBody>
        </p:sp>
      </p:grpSp>
      <p:sp>
        <p:nvSpPr>
          <p:cNvPr id="32" name="모서리가 둥근 직사각형 50"/>
          <p:cNvSpPr/>
          <p:nvPr/>
        </p:nvSpPr>
        <p:spPr>
          <a:xfrm>
            <a:off x="4886325" y="3444240"/>
            <a:ext cx="999393" cy="264706"/>
          </a:xfrm>
          <a:prstGeom prst="roundRect">
            <a:avLst>
              <a:gd name="adj" fmla="val 17512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4" name="타원 726"/>
          <p:cNvSpPr>
            <a:spLocks noChangeArrowheads="1"/>
          </p:cNvSpPr>
          <p:nvPr/>
        </p:nvSpPr>
        <p:spPr bwMode="auto">
          <a:xfrm>
            <a:off x="4814325" y="337224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모서리가 둥근 직사각형 50"/>
          <p:cNvSpPr/>
          <p:nvPr/>
        </p:nvSpPr>
        <p:spPr>
          <a:xfrm>
            <a:off x="839892" y="6937994"/>
            <a:ext cx="908183" cy="264706"/>
          </a:xfrm>
          <a:prstGeom prst="roundRect">
            <a:avLst>
              <a:gd name="adj" fmla="val 17512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6" name="타원 726"/>
          <p:cNvSpPr>
            <a:spLocks noChangeArrowheads="1"/>
          </p:cNvSpPr>
          <p:nvPr/>
        </p:nvSpPr>
        <p:spPr bwMode="auto">
          <a:xfrm>
            <a:off x="552972" y="3708946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타원 726"/>
          <p:cNvSpPr>
            <a:spLocks noChangeArrowheads="1"/>
          </p:cNvSpPr>
          <p:nvPr/>
        </p:nvSpPr>
        <p:spPr bwMode="auto">
          <a:xfrm>
            <a:off x="559944" y="5467192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</a:p>
        </p:txBody>
      </p:sp>
      <p:sp>
        <p:nvSpPr>
          <p:cNvPr id="38" name="타원 726"/>
          <p:cNvSpPr>
            <a:spLocks noChangeArrowheads="1"/>
          </p:cNvSpPr>
          <p:nvPr/>
        </p:nvSpPr>
        <p:spPr bwMode="auto">
          <a:xfrm>
            <a:off x="767892" y="687872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모서리가 둥근 직사각형 50"/>
          <p:cNvSpPr/>
          <p:nvPr/>
        </p:nvSpPr>
        <p:spPr>
          <a:xfrm>
            <a:off x="5507771" y="5854672"/>
            <a:ext cx="377948" cy="1024051"/>
          </a:xfrm>
          <a:prstGeom prst="roundRect">
            <a:avLst>
              <a:gd name="adj" fmla="val 17512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0" name="타원 726"/>
          <p:cNvSpPr>
            <a:spLocks noChangeArrowheads="1"/>
          </p:cNvSpPr>
          <p:nvPr/>
        </p:nvSpPr>
        <p:spPr bwMode="auto">
          <a:xfrm>
            <a:off x="5435770" y="5795401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모서리가 둥근 직사각형 50"/>
          <p:cNvSpPr/>
          <p:nvPr/>
        </p:nvSpPr>
        <p:spPr>
          <a:xfrm>
            <a:off x="5242654" y="6950723"/>
            <a:ext cx="622690" cy="264706"/>
          </a:xfrm>
          <a:prstGeom prst="roundRect">
            <a:avLst>
              <a:gd name="adj" fmla="val 17512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1" name="타원 726"/>
          <p:cNvSpPr>
            <a:spLocks noChangeArrowheads="1"/>
          </p:cNvSpPr>
          <p:nvPr/>
        </p:nvSpPr>
        <p:spPr bwMode="auto">
          <a:xfrm>
            <a:off x="5182991" y="687872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69543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en-US" altLang="ko-KR" sz="1000" dirty="0" smtClean="0">
                <a:latin typeface="+mn-ea"/>
              </a:rPr>
              <a:t>   </a:t>
            </a:r>
            <a:r>
              <a:rPr lang="ko-KR" altLang="en-US" sz="1000" b="1" dirty="0" smtClean="0">
                <a:latin typeface="+mn-ea"/>
              </a:rPr>
              <a:t>프로그램 개요 보기</a:t>
            </a:r>
            <a:r>
              <a:rPr lang="ko-KR" altLang="en-US" sz="1000" dirty="0" smtClean="0">
                <a:latin typeface="+mn-ea"/>
              </a:rPr>
              <a:t>를 클릭하면 신청할 수 있는 프로그램의 목록을 보실 수 있습니다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</a:t>
            </a:r>
            <a:r>
              <a:rPr lang="ko-KR" altLang="en-US" sz="1000" dirty="0" smtClean="0">
                <a:latin typeface="+mn-ea"/>
              </a:rPr>
              <a:t>지원 희망 제품은 최대 </a:t>
            </a:r>
            <a:r>
              <a:rPr lang="en-US" altLang="ko-KR" sz="1000" dirty="0" smtClean="0">
                <a:latin typeface="+mn-ea"/>
              </a:rPr>
              <a:t>2</a:t>
            </a:r>
            <a:r>
              <a:rPr lang="ko-KR" altLang="en-US" sz="1000" dirty="0" smtClean="0">
                <a:latin typeface="+mn-ea"/>
              </a:rPr>
              <a:t>개까지 입력이 가능하며</a:t>
            </a:r>
            <a:r>
              <a:rPr lang="en-US" altLang="ko-KR" sz="1000" dirty="0" smtClean="0">
                <a:latin typeface="+mn-ea"/>
              </a:rPr>
              <a:t>,     </a:t>
            </a:r>
            <a:r>
              <a:rPr lang="ko-KR" altLang="en-US" sz="1000" b="1" dirty="0" smtClean="0">
                <a:latin typeface="+mn-ea"/>
              </a:rPr>
              <a:t>지원 프로그램</a:t>
            </a:r>
            <a:r>
              <a:rPr lang="ko-KR" altLang="en-US" sz="1000" dirty="0" smtClean="0">
                <a:latin typeface="+mn-ea"/>
              </a:rPr>
              <a:t>은 제품별로 최대 </a:t>
            </a:r>
            <a:r>
              <a:rPr lang="en-US" altLang="ko-KR" sz="1000" dirty="0" smtClean="0">
                <a:latin typeface="+mn-ea"/>
              </a:rPr>
              <a:t>5</a:t>
            </a:r>
            <a:r>
              <a:rPr lang="ko-KR" altLang="en-US" sz="1000" dirty="0" smtClean="0">
                <a:latin typeface="+mn-ea"/>
              </a:rPr>
              <a:t>개까지 신청이 가능합니다</a:t>
            </a:r>
            <a:r>
              <a:rPr lang="en-US" altLang="ko-KR" sz="1000" dirty="0" smtClean="0">
                <a:latin typeface="+mn-ea"/>
              </a:rPr>
              <a:t>.     </a:t>
            </a:r>
            <a:r>
              <a:rPr lang="ko-KR" altLang="en-US" sz="1000" b="1" dirty="0" smtClean="0">
                <a:latin typeface="+mn-ea"/>
              </a:rPr>
              <a:t>지원 프로그램 추가</a:t>
            </a:r>
            <a:r>
              <a:rPr lang="en-US" altLang="ko-KR" sz="1000" b="1" dirty="0" smtClean="0">
                <a:latin typeface="+mn-ea"/>
              </a:rPr>
              <a:t>+</a:t>
            </a:r>
            <a:r>
              <a:rPr lang="ko-KR" altLang="en-US" sz="1000" dirty="0" smtClean="0">
                <a:latin typeface="+mn-ea"/>
              </a:rPr>
              <a:t>를 클릭하면 지원 프로그램을 추가할 수 있습니다</a:t>
            </a:r>
            <a:r>
              <a:rPr lang="en-US" altLang="ko-KR" sz="1000" dirty="0" smtClean="0">
                <a:latin typeface="+mn-ea"/>
              </a:rPr>
              <a:t>. </a:t>
            </a:r>
          </a:p>
          <a:p>
            <a:endParaRPr lang="en-US" altLang="ko-KR" sz="1000" dirty="0" smtClean="0">
              <a:latin typeface="+mn-ea"/>
            </a:endParaRPr>
          </a:p>
          <a:p>
            <a:r>
              <a:rPr lang="ko-KR" altLang="en-US" sz="1000" dirty="0" smtClean="0">
                <a:latin typeface="+mn-ea"/>
              </a:rPr>
              <a:t>지원 프로그램 선택 삭제가 가능합니다</a:t>
            </a:r>
            <a:r>
              <a:rPr lang="en-US" altLang="ko-KR" sz="1000" dirty="0" smtClean="0">
                <a:latin typeface="+mn-ea"/>
              </a:rPr>
              <a:t>.     </a:t>
            </a:r>
            <a:r>
              <a:rPr lang="ko-KR" altLang="en-US" sz="1000" b="1" dirty="0" smtClean="0">
                <a:latin typeface="+mn-ea"/>
              </a:rPr>
              <a:t>삭제 </a:t>
            </a:r>
            <a:r>
              <a:rPr lang="ko-KR" altLang="en-US" sz="1000" dirty="0" smtClean="0">
                <a:latin typeface="+mn-ea"/>
              </a:rPr>
              <a:t>선택 후     </a:t>
            </a:r>
            <a:r>
              <a:rPr lang="ko-KR" altLang="en-US" sz="1000" b="1" dirty="0" smtClean="0">
                <a:latin typeface="+mn-ea"/>
              </a:rPr>
              <a:t>선택삭제</a:t>
            </a:r>
            <a:r>
              <a:rPr lang="ko-KR" altLang="en-US" sz="1000" dirty="0" smtClean="0">
                <a:latin typeface="+mn-ea"/>
              </a:rPr>
              <a:t> 클릭 시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선택한 지원 프로그램만 삭제됩니다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삭제 후 지원희망 우선순위는 상단부터 순차적으로 표시됩니다</a:t>
            </a:r>
            <a:r>
              <a:rPr lang="en-US" altLang="ko-KR" sz="1000" dirty="0" smtClean="0">
                <a:latin typeface="+mn-ea"/>
              </a:rPr>
              <a:t>.</a:t>
            </a:r>
            <a:endParaRPr lang="en-US" altLang="ko-KR" sz="1000" b="1" dirty="0" smtClean="0">
              <a:latin typeface="+mn-ea"/>
            </a:endParaRPr>
          </a:p>
        </p:txBody>
      </p:sp>
      <p:sp>
        <p:nvSpPr>
          <p:cNvPr id="44" name="타원 726"/>
          <p:cNvSpPr>
            <a:spLocks noChangeArrowheads="1"/>
          </p:cNvSpPr>
          <p:nvPr/>
        </p:nvSpPr>
        <p:spPr bwMode="auto">
          <a:xfrm>
            <a:off x="188595" y="774307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타원 726"/>
          <p:cNvSpPr>
            <a:spLocks noChangeArrowheads="1"/>
          </p:cNvSpPr>
          <p:nvPr/>
        </p:nvSpPr>
        <p:spPr bwMode="auto">
          <a:xfrm>
            <a:off x="188595" y="805027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타원 726"/>
          <p:cNvSpPr>
            <a:spLocks noChangeArrowheads="1"/>
          </p:cNvSpPr>
          <p:nvPr/>
        </p:nvSpPr>
        <p:spPr bwMode="auto">
          <a:xfrm>
            <a:off x="3176613" y="805027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" name="타원 726"/>
          <p:cNvSpPr>
            <a:spLocks noChangeArrowheads="1"/>
          </p:cNvSpPr>
          <p:nvPr/>
        </p:nvSpPr>
        <p:spPr bwMode="auto">
          <a:xfrm>
            <a:off x="924423" y="8197056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타원 726"/>
          <p:cNvSpPr>
            <a:spLocks noChangeArrowheads="1"/>
          </p:cNvSpPr>
          <p:nvPr/>
        </p:nvSpPr>
        <p:spPr bwMode="auto">
          <a:xfrm>
            <a:off x="2472861" y="8502627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타원 726"/>
          <p:cNvSpPr>
            <a:spLocks noChangeArrowheads="1"/>
          </p:cNvSpPr>
          <p:nvPr/>
        </p:nvSpPr>
        <p:spPr bwMode="auto">
          <a:xfrm>
            <a:off x="3432314" y="8502627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0403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지원 프로그램 신청서를 작성하는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사업신청서 작성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2057039"/>
            <a:ext cx="5786509" cy="1333861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175671" y="1928267"/>
            <a:ext cx="6006053" cy="190500"/>
            <a:chOff x="143675" y="6114991"/>
            <a:chExt cx="7644336" cy="239714"/>
          </a:xfrm>
        </p:grpSpPr>
        <p:grpSp>
          <p:nvGrpSpPr>
            <p:cNvPr id="8" name="Cutout"/>
            <p:cNvGrpSpPr/>
            <p:nvPr/>
          </p:nvGrpSpPr>
          <p:grpSpPr>
            <a:xfrm rot="16200000">
              <a:off x="504037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30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31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9" name="Cutout"/>
            <p:cNvGrpSpPr/>
            <p:nvPr/>
          </p:nvGrpSpPr>
          <p:grpSpPr>
            <a:xfrm rot="16200000">
              <a:off x="1457028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8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9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0" name="Cutout"/>
            <p:cNvGrpSpPr/>
            <p:nvPr/>
          </p:nvGrpSpPr>
          <p:grpSpPr>
            <a:xfrm rot="16200000">
              <a:off x="2413390" y="5754629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6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7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1" name="Cutout"/>
            <p:cNvGrpSpPr/>
            <p:nvPr/>
          </p:nvGrpSpPr>
          <p:grpSpPr>
            <a:xfrm rot="16200000">
              <a:off x="3366208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4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5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2" name="Cutout"/>
            <p:cNvGrpSpPr/>
            <p:nvPr/>
          </p:nvGrpSpPr>
          <p:grpSpPr>
            <a:xfrm rot="16200000">
              <a:off x="4319199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2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3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3" name="Cutout"/>
            <p:cNvGrpSpPr/>
            <p:nvPr/>
          </p:nvGrpSpPr>
          <p:grpSpPr>
            <a:xfrm rot="16200000">
              <a:off x="5275561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20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1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4" name="Cutout"/>
            <p:cNvGrpSpPr/>
            <p:nvPr/>
          </p:nvGrpSpPr>
          <p:grpSpPr>
            <a:xfrm rot="16200000">
              <a:off x="6231573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18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9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15" name="Cutout"/>
            <p:cNvGrpSpPr/>
            <p:nvPr/>
          </p:nvGrpSpPr>
          <p:grpSpPr>
            <a:xfrm rot="16200000">
              <a:off x="7187935" y="5754630"/>
              <a:ext cx="239713" cy="960438"/>
              <a:chOff x="6402388" y="1584325"/>
              <a:chExt cx="239713" cy="933450"/>
            </a:xfrm>
            <a:solidFill>
              <a:srgbClr val="FFFFFF"/>
            </a:solidFill>
          </p:grpSpPr>
          <p:sp>
            <p:nvSpPr>
              <p:cNvPr id="16" name="Fill"/>
              <p:cNvSpPr>
                <a:spLocks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74 w 151"/>
                  <a:gd name="T1" fmla="*/ 588 h 588"/>
                  <a:gd name="T2" fmla="*/ 151 w 151"/>
                  <a:gd name="T3" fmla="*/ 518 h 588"/>
                  <a:gd name="T4" fmla="*/ 74 w 151"/>
                  <a:gd name="T5" fmla="*/ 441 h 588"/>
                  <a:gd name="T6" fmla="*/ 151 w 151"/>
                  <a:gd name="T7" fmla="*/ 375 h 588"/>
                  <a:gd name="T8" fmla="*/ 74 w 151"/>
                  <a:gd name="T9" fmla="*/ 294 h 588"/>
                  <a:gd name="T10" fmla="*/ 151 w 151"/>
                  <a:gd name="T11" fmla="*/ 231 h 588"/>
                  <a:gd name="T12" fmla="*/ 74 w 151"/>
                  <a:gd name="T13" fmla="*/ 147 h 588"/>
                  <a:gd name="T14" fmla="*/ 151 w 151"/>
                  <a:gd name="T15" fmla="*/ 88 h 588"/>
                  <a:gd name="T16" fmla="*/ 74 w 151"/>
                  <a:gd name="T17" fmla="*/ 0 h 588"/>
                  <a:gd name="T18" fmla="*/ 0 w 151"/>
                  <a:gd name="T19" fmla="*/ 0 h 588"/>
                  <a:gd name="T20" fmla="*/ 78 w 151"/>
                  <a:gd name="T21" fmla="*/ 88 h 588"/>
                  <a:gd name="T22" fmla="*/ 0 w 151"/>
                  <a:gd name="T23" fmla="*/ 147 h 588"/>
                  <a:gd name="T24" fmla="*/ 78 w 151"/>
                  <a:gd name="T25" fmla="*/ 231 h 588"/>
                  <a:gd name="T26" fmla="*/ 0 w 151"/>
                  <a:gd name="T27" fmla="*/ 294 h 588"/>
                  <a:gd name="T28" fmla="*/ 78 w 151"/>
                  <a:gd name="T29" fmla="*/ 375 h 588"/>
                  <a:gd name="T30" fmla="*/ 0 w 151"/>
                  <a:gd name="T31" fmla="*/ 441 h 588"/>
                  <a:gd name="T32" fmla="*/ 78 w 151"/>
                  <a:gd name="T33" fmla="*/ 518 h 588"/>
                  <a:gd name="T34" fmla="*/ 0 w 151"/>
                  <a:gd name="T35" fmla="*/ 588 h 588"/>
                  <a:gd name="T36" fmla="*/ 74 w 151"/>
                  <a:gd name="T37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588">
                    <a:moveTo>
                      <a:pt x="74" y="588"/>
                    </a:moveTo>
                    <a:lnTo>
                      <a:pt x="151" y="518"/>
                    </a:lnTo>
                    <a:lnTo>
                      <a:pt x="74" y="441"/>
                    </a:lnTo>
                    <a:lnTo>
                      <a:pt x="151" y="375"/>
                    </a:lnTo>
                    <a:lnTo>
                      <a:pt x="74" y="294"/>
                    </a:lnTo>
                    <a:lnTo>
                      <a:pt x="151" y="231"/>
                    </a:lnTo>
                    <a:lnTo>
                      <a:pt x="74" y="147"/>
                    </a:lnTo>
                    <a:lnTo>
                      <a:pt x="151" y="88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78" y="88"/>
                    </a:lnTo>
                    <a:lnTo>
                      <a:pt x="0" y="147"/>
                    </a:lnTo>
                    <a:lnTo>
                      <a:pt x="78" y="231"/>
                    </a:lnTo>
                    <a:lnTo>
                      <a:pt x="0" y="294"/>
                    </a:lnTo>
                    <a:lnTo>
                      <a:pt x="78" y="375"/>
                    </a:lnTo>
                    <a:lnTo>
                      <a:pt x="0" y="441"/>
                    </a:lnTo>
                    <a:lnTo>
                      <a:pt x="78" y="518"/>
                    </a:lnTo>
                    <a:lnTo>
                      <a:pt x="0" y="588"/>
                    </a:lnTo>
                    <a:lnTo>
                      <a:pt x="74" y="588"/>
                    </a:ln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7" name="Border"/>
              <p:cNvSpPr>
                <a:spLocks noEditPoints="1"/>
              </p:cNvSpPr>
              <p:nvPr/>
            </p:nvSpPr>
            <p:spPr bwMode="auto">
              <a:xfrm>
                <a:off x="6402388" y="1584325"/>
                <a:ext cx="239713" cy="933450"/>
              </a:xfrm>
              <a:custGeom>
                <a:avLst/>
                <a:gdLst>
                  <a:gd name="T0" fmla="*/ 0 w 909"/>
                  <a:gd name="T1" fmla="*/ 0 h 3585"/>
                  <a:gd name="T2" fmla="*/ 467 w 909"/>
                  <a:gd name="T3" fmla="*/ 535 h 3585"/>
                  <a:gd name="T4" fmla="*/ 0 w 909"/>
                  <a:gd name="T5" fmla="*/ 896 h 3585"/>
                  <a:gd name="T6" fmla="*/ 467 w 909"/>
                  <a:gd name="T7" fmla="*/ 1409 h 3585"/>
                  <a:gd name="T8" fmla="*/ 0 w 909"/>
                  <a:gd name="T9" fmla="*/ 1793 h 3585"/>
                  <a:gd name="T10" fmla="*/ 467 w 909"/>
                  <a:gd name="T11" fmla="*/ 2284 h 3585"/>
                  <a:gd name="T12" fmla="*/ 0 w 909"/>
                  <a:gd name="T13" fmla="*/ 2689 h 3585"/>
                  <a:gd name="T14" fmla="*/ 467 w 909"/>
                  <a:gd name="T15" fmla="*/ 3158 h 3585"/>
                  <a:gd name="T16" fmla="*/ 0 w 909"/>
                  <a:gd name="T17" fmla="*/ 3585 h 3585"/>
                  <a:gd name="T18" fmla="*/ 442 w 909"/>
                  <a:gd name="T19" fmla="*/ 3585 h 3585"/>
                  <a:gd name="T20" fmla="*/ 909 w 909"/>
                  <a:gd name="T21" fmla="*/ 3158 h 3585"/>
                  <a:gd name="T22" fmla="*/ 442 w 909"/>
                  <a:gd name="T23" fmla="*/ 2689 h 3585"/>
                  <a:gd name="T24" fmla="*/ 909 w 909"/>
                  <a:gd name="T25" fmla="*/ 2284 h 3585"/>
                  <a:gd name="T26" fmla="*/ 442 w 909"/>
                  <a:gd name="T27" fmla="*/ 1793 h 3585"/>
                  <a:gd name="T28" fmla="*/ 909 w 909"/>
                  <a:gd name="T29" fmla="*/ 1409 h 3585"/>
                  <a:gd name="T30" fmla="*/ 442 w 909"/>
                  <a:gd name="T31" fmla="*/ 896 h 3585"/>
                  <a:gd name="T32" fmla="*/ 909 w 909"/>
                  <a:gd name="T33" fmla="*/ 535 h 3585"/>
                  <a:gd name="T34" fmla="*/ 442 w 909"/>
                  <a:gd name="T35" fmla="*/ 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9" h="3585">
                    <a:moveTo>
                      <a:pt x="0" y="0"/>
                    </a:moveTo>
                    <a:lnTo>
                      <a:pt x="467" y="535"/>
                    </a:lnTo>
                    <a:lnTo>
                      <a:pt x="0" y="896"/>
                    </a:lnTo>
                    <a:lnTo>
                      <a:pt x="467" y="1409"/>
                    </a:lnTo>
                    <a:lnTo>
                      <a:pt x="0" y="1793"/>
                    </a:lnTo>
                    <a:lnTo>
                      <a:pt x="467" y="2284"/>
                    </a:lnTo>
                    <a:lnTo>
                      <a:pt x="0" y="2689"/>
                    </a:lnTo>
                    <a:lnTo>
                      <a:pt x="467" y="3158"/>
                    </a:lnTo>
                    <a:lnTo>
                      <a:pt x="0" y="3585"/>
                    </a:lnTo>
                    <a:moveTo>
                      <a:pt x="442" y="3585"/>
                    </a:moveTo>
                    <a:lnTo>
                      <a:pt x="909" y="3158"/>
                    </a:lnTo>
                    <a:lnTo>
                      <a:pt x="442" y="2689"/>
                    </a:lnTo>
                    <a:lnTo>
                      <a:pt x="909" y="2284"/>
                    </a:lnTo>
                    <a:lnTo>
                      <a:pt x="442" y="1793"/>
                    </a:lnTo>
                    <a:lnTo>
                      <a:pt x="909" y="1409"/>
                    </a:lnTo>
                    <a:lnTo>
                      <a:pt x="442" y="896"/>
                    </a:lnTo>
                    <a:lnTo>
                      <a:pt x="909" y="535"/>
                    </a:lnTo>
                    <a:lnTo>
                      <a:pt x="442" y="0"/>
                    </a:lnTo>
                  </a:path>
                </a:pathLst>
              </a:custGeom>
              <a:noFill/>
              <a:ln w="6350">
                <a:solidFill>
                  <a:srgbClr val="80808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900">
                  <a:solidFill>
                    <a:srgbClr val="5F5F5F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</p:grpSp>
      <p:sp>
        <p:nvSpPr>
          <p:cNvPr id="32" name="모서리가 둥근 직사각형 50"/>
          <p:cNvSpPr/>
          <p:nvPr/>
        </p:nvSpPr>
        <p:spPr>
          <a:xfrm>
            <a:off x="1266825" y="2266587"/>
            <a:ext cx="999393" cy="264706"/>
          </a:xfrm>
          <a:prstGeom prst="roundRect">
            <a:avLst>
              <a:gd name="adj" fmla="val 17512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3" name="타원 726"/>
          <p:cNvSpPr>
            <a:spLocks noChangeArrowheads="1"/>
          </p:cNvSpPr>
          <p:nvPr/>
        </p:nvSpPr>
        <p:spPr bwMode="auto">
          <a:xfrm>
            <a:off x="1194825" y="2194587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모서리가 둥근 직사각형 50"/>
          <p:cNvSpPr/>
          <p:nvPr/>
        </p:nvSpPr>
        <p:spPr>
          <a:xfrm>
            <a:off x="1619250" y="2590437"/>
            <a:ext cx="999393" cy="264706"/>
          </a:xfrm>
          <a:prstGeom prst="roundRect">
            <a:avLst>
              <a:gd name="adj" fmla="val 17512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5" name="타원 726"/>
          <p:cNvSpPr>
            <a:spLocks noChangeArrowheads="1"/>
          </p:cNvSpPr>
          <p:nvPr/>
        </p:nvSpPr>
        <p:spPr bwMode="auto">
          <a:xfrm>
            <a:off x="1547250" y="2518437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모서리가 둥근 직사각형 50"/>
          <p:cNvSpPr/>
          <p:nvPr/>
        </p:nvSpPr>
        <p:spPr>
          <a:xfrm>
            <a:off x="2357765" y="3033531"/>
            <a:ext cx="1642735" cy="328793"/>
          </a:xfrm>
          <a:prstGeom prst="roundRect">
            <a:avLst>
              <a:gd name="adj" fmla="val 17512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6" name="타원 726"/>
          <p:cNvSpPr>
            <a:spLocks noChangeArrowheads="1"/>
          </p:cNvSpPr>
          <p:nvPr/>
        </p:nvSpPr>
        <p:spPr bwMode="auto">
          <a:xfrm>
            <a:off x="2289233" y="2979021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69543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en-US" altLang="ko-KR" sz="1000" dirty="0" smtClean="0">
                <a:latin typeface="+mn-ea"/>
              </a:rPr>
              <a:t>    </a:t>
            </a:r>
            <a:r>
              <a:rPr lang="ko-KR" altLang="en-US" sz="1000" b="1" dirty="0" smtClean="0">
                <a:latin typeface="+mn-ea"/>
              </a:rPr>
              <a:t>지원희망 제품 추가</a:t>
            </a:r>
            <a:r>
              <a:rPr lang="en-US" altLang="ko-KR" sz="1000" b="1" dirty="0" smtClean="0">
                <a:latin typeface="+mn-ea"/>
              </a:rPr>
              <a:t>+ </a:t>
            </a:r>
            <a:r>
              <a:rPr lang="ko-KR" altLang="en-US" sz="1000" dirty="0" smtClean="0">
                <a:latin typeface="+mn-ea"/>
              </a:rPr>
              <a:t>버튼을 클릭하여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지원을 희망하는 제품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 smtClean="0">
                <a:latin typeface="+mn-ea"/>
              </a:rPr>
              <a:t>서비스</a:t>
            </a:r>
            <a:r>
              <a:rPr lang="en-US" altLang="ko-KR" sz="1000" dirty="0" smtClean="0">
                <a:latin typeface="+mn-ea"/>
              </a:rPr>
              <a:t>)</a:t>
            </a:r>
            <a:r>
              <a:rPr lang="ko-KR" altLang="en-US" sz="1000" dirty="0" smtClean="0">
                <a:latin typeface="+mn-ea"/>
              </a:rPr>
              <a:t>를 최대 </a:t>
            </a:r>
            <a:r>
              <a:rPr lang="en-US" altLang="ko-KR" sz="1000" dirty="0" smtClean="0">
                <a:latin typeface="+mn-ea"/>
              </a:rPr>
              <a:t>2</a:t>
            </a:r>
            <a:r>
              <a:rPr lang="ko-KR" altLang="en-US" sz="1000" dirty="0" smtClean="0">
                <a:latin typeface="+mn-ea"/>
              </a:rPr>
              <a:t>개까지 추가할 수 있습니다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</a:t>
            </a:r>
            <a:r>
              <a:rPr lang="ko-KR" altLang="en-US" sz="1000" b="1" dirty="0" smtClean="0">
                <a:latin typeface="+mn-ea"/>
              </a:rPr>
              <a:t>지원희망 제품 삭제</a:t>
            </a:r>
            <a:r>
              <a:rPr lang="en-US" altLang="ko-KR" sz="1000" b="1" dirty="0" smtClean="0">
                <a:latin typeface="+mn-ea"/>
              </a:rPr>
              <a:t>- </a:t>
            </a:r>
            <a:r>
              <a:rPr lang="ko-KR" altLang="en-US" sz="1000" dirty="0" smtClean="0">
                <a:latin typeface="+mn-ea"/>
              </a:rPr>
              <a:t>버튼을 클릭하여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지원을 희망하지 않는 제품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 smtClean="0">
                <a:latin typeface="+mn-ea"/>
              </a:rPr>
              <a:t>서비스</a:t>
            </a:r>
            <a:r>
              <a:rPr lang="en-US" altLang="ko-KR" sz="1000" dirty="0" smtClean="0">
                <a:latin typeface="+mn-ea"/>
              </a:rPr>
              <a:t>)</a:t>
            </a:r>
            <a:r>
              <a:rPr lang="ko-KR" altLang="en-US" sz="1000" dirty="0" smtClean="0">
                <a:latin typeface="+mn-ea"/>
              </a:rPr>
              <a:t>를 삭제할 수 있습니다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‘</a:t>
            </a:r>
            <a:r>
              <a:rPr lang="ko-KR" altLang="en-US" sz="1000" dirty="0" smtClean="0">
                <a:latin typeface="+mn-ea"/>
              </a:rPr>
              <a:t>이전</a:t>
            </a:r>
            <a:r>
              <a:rPr lang="en-US" altLang="ko-KR" sz="1000" dirty="0" smtClean="0">
                <a:latin typeface="+mn-ea"/>
              </a:rPr>
              <a:t>’, ‘</a:t>
            </a:r>
            <a:r>
              <a:rPr lang="ko-KR" altLang="en-US" sz="1000" dirty="0" smtClean="0">
                <a:latin typeface="+mn-ea"/>
              </a:rPr>
              <a:t>저장</a:t>
            </a:r>
            <a:r>
              <a:rPr lang="en-US" altLang="ko-KR" sz="1000" dirty="0" smtClean="0">
                <a:latin typeface="+mn-ea"/>
              </a:rPr>
              <a:t>’, ‘</a:t>
            </a:r>
            <a:r>
              <a:rPr lang="ko-KR" altLang="en-US" sz="1000" dirty="0" smtClean="0">
                <a:latin typeface="+mn-ea"/>
              </a:rPr>
              <a:t>다음</a:t>
            </a:r>
            <a:r>
              <a:rPr lang="en-US" altLang="ko-KR" sz="1000" dirty="0" smtClean="0">
                <a:latin typeface="+mn-ea"/>
              </a:rPr>
              <a:t>’</a:t>
            </a:r>
            <a:r>
              <a:rPr lang="ko-KR" altLang="en-US" sz="1000" dirty="0" smtClean="0">
                <a:latin typeface="+mn-ea"/>
              </a:rPr>
              <a:t> 중에 선택 할 수 있습니다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「</a:t>
            </a:r>
            <a:r>
              <a:rPr lang="ko-KR" altLang="en-US" sz="1000" dirty="0" smtClean="0">
                <a:latin typeface="+mn-ea"/>
              </a:rPr>
              <a:t>다음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」</a:t>
            </a:r>
            <a:r>
              <a:rPr lang="ko-KR" altLang="en-US" sz="1000" dirty="0" smtClean="0">
                <a:latin typeface="+mn-ea"/>
              </a:rPr>
              <a:t>버튼 클릭 시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추가 서류 제출 안내 페이지가 노출됩니다</a:t>
            </a:r>
            <a:r>
              <a:rPr lang="en-US" altLang="ko-KR" sz="1000" dirty="0" smtClean="0">
                <a:latin typeface="+mn-ea"/>
              </a:rPr>
              <a:t>. </a:t>
            </a:r>
          </a:p>
        </p:txBody>
      </p:sp>
      <p:sp>
        <p:nvSpPr>
          <p:cNvPr id="39" name="타원 726"/>
          <p:cNvSpPr>
            <a:spLocks noChangeArrowheads="1"/>
          </p:cNvSpPr>
          <p:nvPr/>
        </p:nvSpPr>
        <p:spPr bwMode="auto">
          <a:xfrm>
            <a:off x="188595" y="774307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타원 726"/>
          <p:cNvSpPr>
            <a:spLocks noChangeArrowheads="1"/>
          </p:cNvSpPr>
          <p:nvPr/>
        </p:nvSpPr>
        <p:spPr bwMode="auto">
          <a:xfrm>
            <a:off x="188595" y="8190745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타원 726"/>
          <p:cNvSpPr>
            <a:spLocks noChangeArrowheads="1"/>
          </p:cNvSpPr>
          <p:nvPr/>
        </p:nvSpPr>
        <p:spPr bwMode="auto">
          <a:xfrm>
            <a:off x="188595" y="849442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슬라이드 번호 개체 틀 4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20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17261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8830" y="1969477"/>
            <a:ext cx="5803250" cy="50068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추가 서류 제출 방법입니다</a:t>
            </a:r>
            <a:r>
              <a:rPr lang="en-US" altLang="ko-KR" sz="1100" dirty="0" smtClean="0">
                <a:latin typeface="+mn-ea"/>
              </a:rPr>
              <a:t>. </a:t>
            </a:r>
            <a:endParaRPr lang="ko-KR" altLang="en-US" sz="1100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</a:t>
            </a:r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사업신청서 작성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모서리가 둥근 직사각형 50"/>
          <p:cNvSpPr/>
          <p:nvPr/>
        </p:nvSpPr>
        <p:spPr>
          <a:xfrm>
            <a:off x="3799010" y="3591294"/>
            <a:ext cx="630115" cy="999755"/>
          </a:xfrm>
          <a:prstGeom prst="roundRect">
            <a:avLst>
              <a:gd name="adj" fmla="val 17512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타원 726"/>
          <p:cNvSpPr>
            <a:spLocks noChangeArrowheads="1"/>
          </p:cNvSpPr>
          <p:nvPr/>
        </p:nvSpPr>
        <p:spPr bwMode="auto">
          <a:xfrm>
            <a:off x="3727010" y="3519295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타원 726"/>
          <p:cNvSpPr>
            <a:spLocks noChangeArrowheads="1"/>
          </p:cNvSpPr>
          <p:nvPr/>
        </p:nvSpPr>
        <p:spPr bwMode="auto">
          <a:xfrm>
            <a:off x="4847545" y="3591294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9543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ko-KR" altLang="en-US" sz="1000" dirty="0" smtClean="0">
                <a:latin typeface="+mn-ea"/>
              </a:rPr>
              <a:t>지원심사에 필요한 요청서류가 있는 경우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해당 프로그램 목록에서 첨부하면 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 </a:t>
            </a:r>
            <a:r>
              <a:rPr lang="ko-KR" altLang="en-US" sz="1000" b="1" dirty="0" smtClean="0">
                <a:latin typeface="+mn-ea"/>
              </a:rPr>
              <a:t>업로드용 작성양식</a:t>
            </a:r>
            <a:r>
              <a:rPr lang="ko-KR" altLang="en-US" sz="1000" dirty="0" smtClean="0">
                <a:latin typeface="+mn-ea"/>
              </a:rPr>
              <a:t>에서</a:t>
            </a:r>
            <a:r>
              <a:rPr lang="en-US" altLang="ko-KR" sz="1000" dirty="0">
                <a:latin typeface="+mn-ea"/>
              </a:rPr>
              <a:t> </a:t>
            </a:r>
            <a:r>
              <a:rPr lang="en-US" altLang="ko-KR" sz="1000" dirty="0" smtClean="0">
                <a:latin typeface="+mn-ea"/>
              </a:rPr>
              <a:t>‘</a:t>
            </a:r>
            <a:r>
              <a:rPr lang="ko-KR" altLang="en-US" sz="1000" dirty="0" smtClean="0">
                <a:latin typeface="+mn-ea"/>
              </a:rPr>
              <a:t>상세사업계획서</a:t>
            </a:r>
            <a:r>
              <a:rPr lang="en-US" altLang="ko-KR" sz="1000" dirty="0" smtClean="0">
                <a:latin typeface="+mn-ea"/>
              </a:rPr>
              <a:t>’</a:t>
            </a:r>
            <a:r>
              <a:rPr lang="ko-KR" altLang="en-US" sz="1000" dirty="0" smtClean="0">
                <a:latin typeface="+mn-ea"/>
              </a:rPr>
              <a:t>를 다운로드 받아 작성한 후     </a:t>
            </a:r>
            <a:r>
              <a:rPr lang="ko-KR" altLang="en-US" sz="1000" b="1" dirty="0" smtClean="0">
                <a:latin typeface="+mn-ea"/>
              </a:rPr>
              <a:t>작성 후 올리기</a:t>
            </a:r>
            <a:r>
              <a:rPr lang="ko-KR" altLang="en-US" sz="1000" dirty="0" smtClean="0">
                <a:latin typeface="+mn-ea"/>
              </a:rPr>
              <a:t>를 통해 업로드 하면 됩니다</a:t>
            </a:r>
            <a:r>
              <a:rPr lang="en-US" altLang="ko-KR" sz="1000" dirty="0" smtClean="0">
                <a:latin typeface="+mn-ea"/>
              </a:rPr>
              <a:t>. </a:t>
            </a:r>
          </a:p>
          <a:p>
            <a:endParaRPr lang="en-US" altLang="ko-KR" sz="1000" dirty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 </a:t>
            </a:r>
            <a:r>
              <a:rPr lang="ko-KR" altLang="en-US" sz="1000" b="1" dirty="0" smtClean="0">
                <a:latin typeface="+mn-ea"/>
              </a:rPr>
              <a:t>신청완료</a:t>
            </a:r>
            <a:r>
              <a:rPr lang="ko-KR" altLang="en-US" sz="1000" dirty="0" smtClean="0">
                <a:latin typeface="+mn-ea"/>
              </a:rPr>
              <a:t> 이후에는 신청서류를 수정할 수 없습니다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제출이 완료되면 사업신청서 창이 닫히고 신청정보확인 버튼 옆에 사업신청 접수 확인증을 출력할 수 있는 버튼이 활성화됩니다</a:t>
            </a:r>
            <a:r>
              <a:rPr lang="en-US" altLang="ko-KR" sz="1000" dirty="0" smtClean="0">
                <a:latin typeface="+mn-ea"/>
              </a:rPr>
              <a:t>.</a:t>
            </a:r>
            <a:endParaRPr lang="en-US" altLang="ko-KR" sz="1000" dirty="0">
              <a:latin typeface="+mn-ea"/>
            </a:endParaRPr>
          </a:p>
        </p:txBody>
      </p:sp>
      <p:sp>
        <p:nvSpPr>
          <p:cNvPr id="15" name="타원 726"/>
          <p:cNvSpPr>
            <a:spLocks noChangeArrowheads="1"/>
          </p:cNvSpPr>
          <p:nvPr/>
        </p:nvSpPr>
        <p:spPr bwMode="auto">
          <a:xfrm>
            <a:off x="3337950" y="655777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타원 726"/>
          <p:cNvSpPr>
            <a:spLocks noChangeArrowheads="1"/>
          </p:cNvSpPr>
          <p:nvPr/>
        </p:nvSpPr>
        <p:spPr bwMode="auto">
          <a:xfrm>
            <a:off x="236830" y="8053195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타원 726"/>
          <p:cNvSpPr>
            <a:spLocks noChangeArrowheads="1"/>
          </p:cNvSpPr>
          <p:nvPr/>
        </p:nvSpPr>
        <p:spPr bwMode="auto">
          <a:xfrm>
            <a:off x="4357125" y="8053195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타원 726"/>
          <p:cNvSpPr>
            <a:spLocks noChangeArrowheads="1"/>
          </p:cNvSpPr>
          <p:nvPr/>
        </p:nvSpPr>
        <p:spPr bwMode="auto">
          <a:xfrm>
            <a:off x="236830" y="8517477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21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64848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435" y="1859608"/>
            <a:ext cx="5686057" cy="5405403"/>
          </a:xfrm>
          <a:prstGeom prst="rect">
            <a:avLst/>
          </a:prstGeom>
        </p:spPr>
      </p:pic>
      <p:sp>
        <p:nvSpPr>
          <p:cNvPr id="3" name="모서리가 둥근 직사각형 50"/>
          <p:cNvSpPr/>
          <p:nvPr/>
        </p:nvSpPr>
        <p:spPr>
          <a:xfrm>
            <a:off x="5284177" y="6544044"/>
            <a:ext cx="630115" cy="247281"/>
          </a:xfrm>
          <a:prstGeom prst="roundRect">
            <a:avLst>
              <a:gd name="adj" fmla="val 17512"/>
            </a:avLst>
          </a:prstGeom>
          <a:noFill/>
          <a:ln w="158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" name="타원 726"/>
          <p:cNvSpPr>
            <a:spLocks noChangeArrowheads="1"/>
          </p:cNvSpPr>
          <p:nvPr/>
        </p:nvSpPr>
        <p:spPr bwMode="auto">
          <a:xfrm>
            <a:off x="5212177" y="6472045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" y="847725"/>
            <a:ext cx="6667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접수증 출력 방법입니다</a:t>
            </a:r>
            <a:r>
              <a:rPr lang="en-US" altLang="ko-KR" sz="1100" dirty="0" smtClean="0">
                <a:latin typeface="+mn-ea"/>
              </a:rPr>
              <a:t>.</a:t>
            </a:r>
            <a:endParaRPr lang="ko-KR" altLang="en-US" sz="1100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6858000" cy="6096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10. 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접수 확인증 출력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8" name="꺾인 연결선 51"/>
          <p:cNvCxnSpPr>
            <a:cxnSpLocks noChangeShapeType="1"/>
            <a:stCxn id="3" idx="0"/>
            <a:endCxn id="10" idx="3"/>
          </p:cNvCxnSpPr>
          <p:nvPr/>
        </p:nvCxnSpPr>
        <p:spPr bwMode="auto">
          <a:xfrm rot="16200000" flipV="1">
            <a:off x="4136018" y="5080826"/>
            <a:ext cx="1940919" cy="985517"/>
          </a:xfrm>
          <a:prstGeom prst="curvedConnector2">
            <a:avLst/>
          </a:prstGeom>
          <a:noFill/>
          <a:ln w="3175" algn="ctr">
            <a:solidFill>
              <a:srgbClr val="C00000"/>
            </a:solidFill>
            <a:prstDash val="sysDash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9" name="직사각형 8"/>
          <p:cNvSpPr/>
          <p:nvPr/>
        </p:nvSpPr>
        <p:spPr bwMode="auto">
          <a:xfrm>
            <a:off x="4073031" y="5625077"/>
            <a:ext cx="2052663" cy="198000"/>
          </a:xfrm>
          <a:prstGeom prst="rect">
            <a:avLst/>
          </a:prstGeom>
          <a:solidFill>
            <a:srgbClr val="F8F8F8"/>
          </a:solidFill>
          <a:ln w="9525" cap="flat" cmpd="sng" algn="ctr">
            <a:solidFill>
              <a:srgbClr val="FFFFFF">
                <a:lumMod val="50000"/>
              </a:srgbClr>
            </a:solidFill>
            <a:prstDash val="solid"/>
            <a:headEnd type="stealth" w="med" len="med"/>
            <a:tailEnd type="stealth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lIns="90000" tIns="0" rIns="90000" bIns="0" anchor="ctr"/>
          <a:lstStyle/>
          <a:p>
            <a:pPr lvl="0" algn="ctr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800" kern="0" dirty="0" smtClean="0">
                <a:solidFill>
                  <a:srgbClr val="000000"/>
                </a:solidFill>
                <a:latin typeface="+mj-ea"/>
                <a:ea typeface="+mj-ea"/>
              </a:rPr>
              <a:t>접수증출력</a:t>
            </a:r>
            <a:r>
              <a:rPr kumimoji="1" lang="en-US" altLang="ko-KR" sz="800" b="1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‘</a:t>
            </a:r>
            <a:r>
              <a:rPr kumimoji="1" lang="ko-KR" altLang="en-US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클릭</a:t>
            </a:r>
            <a:r>
              <a:rPr kumimoji="1" lang="en-US" altLang="ko-KR" sz="800" b="1" dirty="0" smtClean="0">
                <a:solidFill>
                  <a:srgbClr val="4F81BD"/>
                </a:solidFill>
                <a:latin typeface="맑은 고딕" panose="020B0503020000020004" pitchFamily="50" charset="-127"/>
              </a:rPr>
              <a:t>’</a:t>
            </a:r>
            <a:r>
              <a:rPr kumimoji="1" lang="ko-KR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시</a:t>
            </a:r>
            <a:r>
              <a:rPr kumimoji="1" lang="en-US" altLang="ko-K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,</a:t>
            </a:r>
            <a:r>
              <a:rPr kumimoji="1" lang="en-US" altLang="ko-KR" sz="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</a:t>
            </a:r>
            <a:r>
              <a:rPr kumimoji="1" lang="ko-KR" altLang="en-US" sz="800" kern="0" dirty="0" smtClean="0">
                <a:solidFill>
                  <a:srgbClr val="000000"/>
                </a:solidFill>
                <a:latin typeface="+mj-ea"/>
                <a:ea typeface="+mj-ea"/>
              </a:rPr>
              <a:t>접수 확인증</a:t>
            </a:r>
            <a:r>
              <a:rPr kumimoji="1" lang="ko-KR" altLang="en-US" sz="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팝업</a:t>
            </a:r>
            <a:endParaRPr kumimoji="1" lang="ko-KR" altLang="en-US" sz="800" kern="0" noProof="0" dirty="0" smtClean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9543" y="7689728"/>
            <a:ext cx="6012180" cy="1674549"/>
          </a:xfrm>
          <a:prstGeom prst="rect">
            <a:avLst/>
          </a:prstGeom>
          <a:noFill/>
        </p:spPr>
        <p:txBody>
          <a:bodyPr wrap="square" lIns="36000" rIns="36000" rtlCol="0">
            <a:noAutofit/>
          </a:bodyPr>
          <a:lstStyle/>
          <a:p>
            <a:r>
              <a:rPr lang="en-US" altLang="ko-KR" sz="1000" dirty="0" smtClean="0">
                <a:latin typeface="+mn-ea"/>
              </a:rPr>
              <a:t>    </a:t>
            </a:r>
            <a:r>
              <a:rPr lang="ko-KR" altLang="en-US" sz="1000" b="1" dirty="0" smtClean="0">
                <a:latin typeface="+mn-ea"/>
              </a:rPr>
              <a:t>접수증출력</a:t>
            </a:r>
            <a:r>
              <a:rPr lang="en-US" altLang="ko-KR" sz="1000" b="1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버튼을 클릭하여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기업지원서비스 통합공고 접수 확인증 출력이 가능합니다</a:t>
            </a:r>
            <a:r>
              <a:rPr lang="en-US" altLang="ko-KR" sz="1000" dirty="0" smtClean="0">
                <a:latin typeface="+mn-ea"/>
              </a:rPr>
              <a:t>. </a:t>
            </a:r>
          </a:p>
        </p:txBody>
      </p:sp>
      <p:sp>
        <p:nvSpPr>
          <p:cNvPr id="16" name="타원 726"/>
          <p:cNvSpPr>
            <a:spLocks noChangeArrowheads="1"/>
          </p:cNvSpPr>
          <p:nvPr/>
        </p:nvSpPr>
        <p:spPr bwMode="auto">
          <a:xfrm>
            <a:off x="188595" y="7743070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 b="1">
                <a:solidFill>
                  <a:schemeClr val="bg2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r>
              <a:rPr kumimoji="0" lang="en-US" altLang="ko-KR" sz="80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0" lang="en-US" altLang="ko-KR" sz="8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4F14A-3DED-4BAE-A228-B3ECD4640530}" type="slidenum">
              <a:rPr lang="ko-KR" altLang="en-US" smtClean="0"/>
              <a:pPr/>
              <a:t>22</a:t>
            </a:fld>
            <a:endParaRPr lang="ko-KR" altLang="en-US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9714" y="2449847"/>
            <a:ext cx="3834004" cy="430655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90051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1692</TotalTime>
  <Words>1408</Words>
  <Application>Microsoft Office PowerPoint</Application>
  <PresentationFormat>A4 용지(210x297mm)</PresentationFormat>
  <Paragraphs>290</Paragraphs>
  <Slides>22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3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kimcm</cp:lastModifiedBy>
  <cp:revision>183</cp:revision>
  <cp:lastPrinted>2017-02-20T07:19:27Z</cp:lastPrinted>
  <dcterms:created xsi:type="dcterms:W3CDTF">2017-02-08T02:19:30Z</dcterms:created>
  <dcterms:modified xsi:type="dcterms:W3CDTF">2017-03-06T08:49:00Z</dcterms:modified>
</cp:coreProperties>
</file>