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13" r:id="rId2"/>
    <p:sldId id="266" r:id="rId3"/>
    <p:sldId id="299" r:id="rId4"/>
    <p:sldId id="308" r:id="rId5"/>
    <p:sldId id="300" r:id="rId6"/>
    <p:sldId id="310" r:id="rId7"/>
    <p:sldId id="301" r:id="rId8"/>
    <p:sldId id="314" r:id="rId9"/>
    <p:sldId id="305" r:id="rId10"/>
    <p:sldId id="315" r:id="rId11"/>
  </p:sldIdLst>
  <p:sldSz cx="1080135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13A89E"/>
    <a:srgbClr val="01215F"/>
    <a:srgbClr val="FAFAFA"/>
    <a:srgbClr val="006039"/>
    <a:srgbClr val="002060"/>
    <a:srgbClr val="C6E6ED"/>
    <a:srgbClr val="46357C"/>
    <a:srgbClr val="17375E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2" autoAdjust="0"/>
    <p:restoredTop sz="89928" autoAdjust="0"/>
  </p:normalViewPr>
  <p:slideViewPr>
    <p:cSldViewPr>
      <p:cViewPr varScale="1">
        <p:scale>
          <a:sx n="70" d="100"/>
          <a:sy n="70" d="100"/>
        </p:scale>
        <p:origin x="-1020" y="-96"/>
      </p:cViewPr>
      <p:guideLst>
        <p:guide orient="horz" pos="2160"/>
        <p:guide pos="34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0007E-2758-4427-B28C-44637702ED2A}" type="datetimeFigureOut">
              <a:rPr lang="ko-KR" altLang="en-US" smtClean="0"/>
              <a:pPr/>
              <a:t>2016-05-31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28663" y="685800"/>
            <a:ext cx="54006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9D2B18-CA6E-4360-8E12-3D4D8C53A5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532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8663" y="685800"/>
            <a:ext cx="5400675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D2B18-CA6E-4360-8E12-3D4D8C53A55C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97198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8663" y="685800"/>
            <a:ext cx="5400675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D2B18-CA6E-4360-8E12-3D4D8C53A55C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8772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8663" y="685800"/>
            <a:ext cx="5400675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D2B18-CA6E-4360-8E12-3D4D8C53A55C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60156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8663" y="685800"/>
            <a:ext cx="5400675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D2B18-CA6E-4360-8E12-3D4D8C53A55C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95704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8663" y="685800"/>
            <a:ext cx="5400675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D2B18-CA6E-4360-8E12-3D4D8C53A55C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15375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8663" y="685800"/>
            <a:ext cx="5400675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D2B18-CA6E-4360-8E12-3D4D8C53A55C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38924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8663" y="685800"/>
            <a:ext cx="5400675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D2B18-CA6E-4360-8E12-3D4D8C53A55C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4841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ctrTitle"/>
          </p:nvPr>
        </p:nvSpPr>
        <p:spPr>
          <a:xfrm>
            <a:off x="28804" y="2708921"/>
            <a:ext cx="10714854" cy="578495"/>
          </a:xfrm>
        </p:spPr>
        <p:txBody>
          <a:bodyPr>
            <a:noAutofit/>
          </a:bodyPr>
          <a:lstStyle>
            <a:lvl1pPr algn="ctr">
              <a:defRPr sz="400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9" name="부제목 2"/>
          <p:cNvSpPr>
            <a:spLocks noGrp="1"/>
          </p:cNvSpPr>
          <p:nvPr>
            <p:ph type="subTitle" idx="1"/>
          </p:nvPr>
        </p:nvSpPr>
        <p:spPr>
          <a:xfrm>
            <a:off x="31011" y="3320416"/>
            <a:ext cx="10703729" cy="360040"/>
          </a:xfrm>
        </p:spPr>
        <p:txBody>
          <a:bodyPr>
            <a:normAutofit/>
          </a:bodyPr>
          <a:lstStyle>
            <a:lvl1pPr marL="0" indent="0" algn="ctr">
              <a:buNone/>
              <a:defRPr sz="1800" b="0">
                <a:solidFill>
                  <a:schemeClr val="tx1">
                    <a:tint val="75000"/>
                  </a:schemeClr>
                </a:solidFill>
                <a:latin typeface="HY견고딕" pitchFamily="18" charset="-127"/>
                <a:ea typeface="HY견고딕" pitchFamily="18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grpSp>
        <p:nvGrpSpPr>
          <p:cNvPr id="6" name="그룹 5"/>
          <p:cNvGrpSpPr/>
          <p:nvPr userDrawn="1"/>
        </p:nvGrpSpPr>
        <p:grpSpPr>
          <a:xfrm>
            <a:off x="1" y="0"/>
            <a:ext cx="10801350" cy="6870192"/>
            <a:chOff x="1" y="0"/>
            <a:chExt cx="9144000" cy="6870192"/>
          </a:xfrm>
        </p:grpSpPr>
        <p:pic>
          <p:nvPicPr>
            <p:cNvPr id="1026" name="Picture 2" descr="C:\Users\msk\Desktop\1.jp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 b="20949"/>
            <a:stretch>
              <a:fillRect/>
            </a:stretch>
          </p:blipFill>
          <p:spPr bwMode="auto">
            <a:xfrm>
              <a:off x="1" y="0"/>
              <a:ext cx="9144000" cy="1700808"/>
            </a:xfrm>
            <a:prstGeom prst="rect">
              <a:avLst/>
            </a:prstGeom>
            <a:noFill/>
          </p:spPr>
        </p:pic>
        <p:pic>
          <p:nvPicPr>
            <p:cNvPr id="5" name="Picture 2" descr="C:\Users\msk\Desktop\그림1.png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 l="40479" b="13209"/>
            <a:stretch>
              <a:fillRect/>
            </a:stretch>
          </p:blipFill>
          <p:spPr bwMode="auto">
            <a:xfrm rot="16200000">
              <a:off x="7474722" y="5200913"/>
              <a:ext cx="1619672" cy="171888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직선 연결선 13"/>
          <p:cNvCxnSpPr/>
          <p:nvPr userDrawn="1"/>
        </p:nvCxnSpPr>
        <p:spPr>
          <a:xfrm>
            <a:off x="212049" y="1232184"/>
            <a:ext cx="10589301" cy="0"/>
          </a:xfrm>
          <a:prstGeom prst="line">
            <a:avLst/>
          </a:prstGeom>
          <a:ln w="76200">
            <a:solidFill>
              <a:schemeClr val="accent1">
                <a:lumMod val="20000"/>
                <a:lumOff val="80000"/>
                <a:alpha val="69804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 descr="C:\Users\msk\Desktop\그림1.png"/>
          <p:cNvPicPr>
            <a:picLocks noChangeAspect="1" noChangeArrowheads="1"/>
          </p:cNvPicPr>
          <p:nvPr userDrawn="1"/>
        </p:nvPicPr>
        <p:blipFill>
          <a:blip r:embed="rId2" cstate="print"/>
          <a:srcRect l="40479" b="13209"/>
          <a:stretch>
            <a:fillRect/>
          </a:stretch>
        </p:blipFill>
        <p:spPr bwMode="auto">
          <a:xfrm rot="16200000">
            <a:off x="8976298" y="5045140"/>
            <a:ext cx="1619672" cy="2030433"/>
          </a:xfrm>
          <a:prstGeom prst="rect">
            <a:avLst/>
          </a:prstGeom>
          <a:noFill/>
        </p:spPr>
      </p:pic>
      <p:sp>
        <p:nvSpPr>
          <p:cNvPr id="17" name="제목 4"/>
          <p:cNvSpPr>
            <a:spLocks noGrp="1"/>
          </p:cNvSpPr>
          <p:nvPr>
            <p:ph type="title" hasCustomPrompt="1"/>
          </p:nvPr>
        </p:nvSpPr>
        <p:spPr>
          <a:xfrm>
            <a:off x="1232762" y="1268760"/>
            <a:ext cx="9356540" cy="490066"/>
          </a:xfrm>
        </p:spPr>
        <p:txBody>
          <a:bodyPr>
            <a:normAutofit/>
          </a:bodyPr>
          <a:lstStyle>
            <a:lvl1pPr algn="r"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 smtClean="0"/>
              <a:t>간지 스타일 편집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 userDrawn="1"/>
        </p:nvGrpSpPr>
        <p:grpSpPr>
          <a:xfrm>
            <a:off x="0" y="0"/>
            <a:ext cx="10801350" cy="878278"/>
            <a:chOff x="0" y="0"/>
            <a:chExt cx="9144000" cy="878278"/>
          </a:xfrm>
        </p:grpSpPr>
        <p:pic>
          <p:nvPicPr>
            <p:cNvPr id="11" name="Picture 2" descr="C:\Users\msk\Desktop\그림1.png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 l="40479" b="13209"/>
            <a:stretch>
              <a:fillRect/>
            </a:stretch>
          </p:blipFill>
          <p:spPr bwMode="auto">
            <a:xfrm>
              <a:off x="0" y="0"/>
              <a:ext cx="827584" cy="878278"/>
            </a:xfrm>
            <a:prstGeom prst="rect">
              <a:avLst/>
            </a:prstGeom>
            <a:noFill/>
          </p:spPr>
        </p:pic>
        <p:cxnSp>
          <p:nvCxnSpPr>
            <p:cNvPr id="13" name="직선 연결선 12"/>
            <p:cNvCxnSpPr/>
            <p:nvPr userDrawn="1"/>
          </p:nvCxnSpPr>
          <p:spPr>
            <a:xfrm>
              <a:off x="0" y="872144"/>
              <a:ext cx="9144000" cy="0"/>
            </a:xfrm>
            <a:prstGeom prst="line">
              <a:avLst/>
            </a:prstGeom>
            <a:ln>
              <a:solidFill>
                <a:srgbClr val="95B3D7">
                  <a:alpha val="69804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제목 4"/>
          <p:cNvSpPr>
            <a:spLocks noGrp="1"/>
          </p:cNvSpPr>
          <p:nvPr>
            <p:ph type="title"/>
          </p:nvPr>
        </p:nvSpPr>
        <p:spPr>
          <a:xfrm>
            <a:off x="1147702" y="346646"/>
            <a:ext cx="9356540" cy="490066"/>
          </a:xfrm>
        </p:spPr>
        <p:txBody>
          <a:bodyPr>
            <a:normAutofit/>
          </a:bodyPr>
          <a:lstStyle>
            <a:lvl1pPr algn="r"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msk\Desktop\그림1.png"/>
          <p:cNvPicPr>
            <a:picLocks noChangeAspect="1" noChangeArrowheads="1"/>
          </p:cNvPicPr>
          <p:nvPr userDrawn="1"/>
        </p:nvPicPr>
        <p:blipFill>
          <a:blip r:embed="rId2" cstate="print"/>
          <a:srcRect l="40479" b="13209"/>
          <a:stretch>
            <a:fillRect/>
          </a:stretch>
        </p:blipFill>
        <p:spPr bwMode="auto">
          <a:xfrm rot="5400000">
            <a:off x="537953" y="-564548"/>
            <a:ext cx="4355975" cy="546068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 userDrawn="1"/>
        </p:nvSpPr>
        <p:spPr>
          <a:xfrm>
            <a:off x="4805259" y="3068960"/>
            <a:ext cx="59960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40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+mj-cs"/>
              </a:rPr>
              <a:t>THANK YOU</a:t>
            </a:r>
            <a:endParaRPr lang="ko-KR" altLang="en-US" sz="4000" kern="1200" dirty="0" smtClean="0">
              <a:solidFill>
                <a:schemeClr val="tx1">
                  <a:lumMod val="75000"/>
                  <a:lumOff val="25000"/>
                </a:schemeClr>
              </a:solidFill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40068" y="274638"/>
            <a:ext cx="972121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0068" y="1600201"/>
            <a:ext cx="972121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40068" y="6356351"/>
            <a:ext cx="25203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CF524-1611-4733-AFC3-185BB074B275}" type="datetimeFigureOut">
              <a:rPr lang="ko-KR" altLang="en-US" smtClean="0"/>
              <a:pPr/>
              <a:t>2016-05-31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90461" y="6356351"/>
            <a:ext cx="34204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740968" y="6356351"/>
            <a:ext cx="25203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2DE47-44CF-4DFC-9196-53D9509492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49" r:id="rId2"/>
    <p:sldLayoutId id="2147483651" r:id="rId3"/>
    <p:sldLayoutId id="2147483652" r:id="rId4"/>
    <p:sldLayoutId id="2147483650" r:id="rId5"/>
    <p:sldLayoutId id="2147483653" r:id="rId6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135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05259" y="2586841"/>
            <a:ext cx="46297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3200" dirty="0" smtClean="0">
                <a:ln>
                  <a:solidFill>
                    <a:srgbClr val="1C2A3E">
                      <a:alpha val="16000"/>
                    </a:srgbClr>
                  </a:solidFill>
                </a:ln>
                <a:solidFill>
                  <a:srgbClr val="13A89E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eiryo" pitchFamily="34" charset="-128"/>
              </a:rPr>
              <a:t>갈매기</a:t>
            </a:r>
            <a:r>
              <a:rPr lang="ko-KR" altLang="en-US" sz="3200" dirty="0" smtClean="0">
                <a:ln>
                  <a:solidFill>
                    <a:srgbClr val="1C2A3E">
                      <a:alpha val="16000"/>
                    </a:srgbClr>
                  </a:solidFill>
                </a:ln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eiryo" pitchFamily="34" charset="-128"/>
              </a:rPr>
              <a:t> </a:t>
            </a:r>
            <a:r>
              <a:rPr lang="en-US" altLang="ko-KR" sz="3200" dirty="0" smtClean="0">
                <a:ln>
                  <a:solidFill>
                    <a:srgbClr val="1C2A3E">
                      <a:alpha val="16000"/>
                    </a:srgbClr>
                  </a:solidFill>
                </a:ln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eiryo" pitchFamily="34" charset="-128"/>
              </a:rPr>
              <a:t>SW</a:t>
            </a:r>
            <a:r>
              <a:rPr lang="ko-KR" altLang="en-US" sz="3200" dirty="0" smtClean="0">
                <a:ln>
                  <a:solidFill>
                    <a:srgbClr val="1C2A3E">
                      <a:alpha val="16000"/>
                    </a:srgbClr>
                  </a:solidFill>
                </a:ln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eiryo" pitchFamily="34" charset="-128"/>
              </a:rPr>
              <a:t>창업사관학교</a:t>
            </a:r>
            <a:endParaRPr lang="en-US" altLang="ko-KR" sz="3200" dirty="0" smtClean="0">
              <a:ln>
                <a:solidFill>
                  <a:srgbClr val="1C2A3E">
                    <a:alpha val="16000"/>
                  </a:srgbClr>
                </a:solidFill>
              </a:ln>
              <a:latin typeface="HY헤드라인M" panose="02030600000101010101" pitchFamily="18" charset="-127"/>
              <a:ea typeface="HY헤드라인M" panose="02030600000101010101" pitchFamily="18" charset="-127"/>
              <a:cs typeface="Meiryo" pitchFamily="34" charset="-12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21760" y="3522944"/>
            <a:ext cx="172354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n>
                  <a:solidFill>
                    <a:srgbClr val="1C2A3E">
                      <a:alpha val="16000"/>
                    </a:srgbClr>
                  </a:solidFill>
                </a:ln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Meiryo" pitchFamily="34" charset="-128"/>
              </a:rPr>
              <a:t>발표평가자료</a:t>
            </a:r>
            <a:endParaRPr lang="en-US" altLang="ko-KR" sz="2000" dirty="0" smtClean="0">
              <a:ln>
                <a:solidFill>
                  <a:srgbClr val="1C2A3E">
                    <a:alpha val="16000"/>
                  </a:srgbClr>
                </a:solidFill>
              </a:ln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Meiryo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1350" cy="6858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0" y="0"/>
            <a:ext cx="10801350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2748322" y="1844825"/>
            <a:ext cx="2998898" cy="5109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ko-KR" sz="1600" b="1" spc="-20" dirty="0" smtClean="0">
                <a:solidFill>
                  <a:schemeClr val="bg1"/>
                </a:solidFill>
              </a:rPr>
              <a:t>1. </a:t>
            </a:r>
            <a:r>
              <a:rPr lang="ko-KR" altLang="en-US" sz="1600" b="1" spc="-20" dirty="0" smtClean="0">
                <a:solidFill>
                  <a:schemeClr val="bg1"/>
                </a:solidFill>
              </a:rPr>
              <a:t>아이디어 설명 </a:t>
            </a:r>
            <a:r>
              <a:rPr lang="ko-KR" altLang="en-US" sz="1600" b="1" spc="-20" dirty="0">
                <a:solidFill>
                  <a:schemeClr val="bg1"/>
                </a:solidFill>
              </a:rPr>
              <a:t>및 시장배경  </a:t>
            </a:r>
            <a:endParaRPr lang="en-US" altLang="ko-KR" sz="1600" b="1" spc="-20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748322" y="2411298"/>
            <a:ext cx="6634637" cy="51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ko-KR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2. </a:t>
            </a:r>
            <a:r>
              <a:rPr lang="ko-KR" altLang="en-US" sz="1600" b="1" spc="-20" dirty="0" err="1" smtClean="0">
                <a:solidFill>
                  <a:schemeClr val="bg1"/>
                </a:solidFill>
                <a:ea typeface="맑은 고딕" panose="020B0503020000020004" pitchFamily="50" charset="-127"/>
              </a:rPr>
              <a:t>목표고객군</a:t>
            </a:r>
            <a:r>
              <a:rPr lang="en-US" altLang="ko-KR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 </a:t>
            </a:r>
            <a:r>
              <a:rPr lang="ko-KR" altLang="en-US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및 초기 사용자 확보방안  </a:t>
            </a:r>
            <a:endParaRPr lang="en-US" altLang="ko-KR" sz="1600" b="1" spc="-20" dirty="0" smtClean="0">
              <a:solidFill>
                <a:schemeClr val="bg1"/>
              </a:solidFill>
              <a:ea typeface="맑은 고딕" panose="020B0503020000020004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48322" y="3007261"/>
            <a:ext cx="6634637" cy="51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ko-KR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3. </a:t>
            </a:r>
            <a:r>
              <a:rPr lang="ko-KR" altLang="en-US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해외벤치마킹 모델 및 국내 사업모델과의 차별성</a:t>
            </a:r>
            <a:endParaRPr lang="en-US" altLang="ko-KR" sz="1600" b="1" spc="-20" dirty="0" smtClean="0">
              <a:solidFill>
                <a:schemeClr val="bg1"/>
              </a:solidFill>
              <a:ea typeface="맑은 고딕" panose="020B0503020000020004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748322" y="4199187"/>
            <a:ext cx="6634637" cy="51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ko-KR" sz="1600" b="1" spc="-20" dirty="0">
                <a:solidFill>
                  <a:schemeClr val="bg1"/>
                </a:solidFill>
                <a:ea typeface="맑은 고딕" panose="020B0503020000020004" pitchFamily="50" charset="-127"/>
              </a:rPr>
              <a:t>5</a:t>
            </a:r>
            <a:r>
              <a:rPr lang="en-US" altLang="ko-KR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. </a:t>
            </a:r>
            <a:r>
              <a:rPr lang="ko-KR" altLang="en-US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사업 진행을 위한 팀</a:t>
            </a:r>
            <a:r>
              <a:rPr lang="en-US" altLang="ko-KR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(</a:t>
            </a:r>
            <a:r>
              <a:rPr lang="ko-KR" altLang="en-US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혹은 대표개인</a:t>
            </a:r>
            <a:r>
              <a:rPr lang="en-US" altLang="ko-KR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)</a:t>
            </a:r>
            <a:r>
              <a:rPr lang="ko-KR" altLang="en-US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의 역량</a:t>
            </a:r>
            <a:endParaRPr lang="en-US" altLang="ko-KR" sz="1600" b="1" spc="-20" dirty="0" smtClean="0">
              <a:solidFill>
                <a:schemeClr val="bg1"/>
              </a:solidFill>
              <a:ea typeface="맑은 고딕" panose="020B0503020000020004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61836" y="3603224"/>
            <a:ext cx="6634637" cy="51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ko-KR" sz="1600" b="1" spc="-20" dirty="0">
                <a:solidFill>
                  <a:schemeClr val="bg1"/>
                </a:solidFill>
                <a:ea typeface="맑은 고딕" panose="020B0503020000020004" pitchFamily="50" charset="-127"/>
              </a:rPr>
              <a:t>4</a:t>
            </a:r>
            <a:r>
              <a:rPr lang="en-US" altLang="ko-KR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. </a:t>
            </a:r>
            <a:r>
              <a:rPr lang="ko-KR" altLang="en-US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수익모델 및 파생수익모델</a:t>
            </a:r>
            <a:endParaRPr lang="en-US" altLang="ko-KR" sz="1600" b="1" spc="-20" dirty="0" smtClean="0">
              <a:solidFill>
                <a:schemeClr val="bg1"/>
              </a:solidFill>
              <a:ea typeface="맑은 고딕" panose="020B0503020000020004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63832" y="5387235"/>
            <a:ext cx="6634637" cy="51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ko-KR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7. </a:t>
            </a:r>
            <a:r>
              <a:rPr lang="ko-KR" altLang="en-US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사업의 최종목표 및 비전</a:t>
            </a:r>
            <a:endParaRPr lang="en-US" altLang="ko-KR" sz="1600" b="1" spc="-20" dirty="0" smtClean="0">
              <a:solidFill>
                <a:schemeClr val="bg1"/>
              </a:solidFill>
              <a:ea typeface="맑은 고딕" panose="020B0503020000020004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63832" y="4815731"/>
            <a:ext cx="6634637" cy="51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ko-KR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6. </a:t>
            </a:r>
            <a:r>
              <a:rPr lang="ko-KR" altLang="en-US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갈매기 </a:t>
            </a:r>
            <a:r>
              <a:rPr lang="en-US" altLang="ko-KR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SW</a:t>
            </a:r>
            <a:r>
              <a:rPr lang="ko-KR" altLang="en-US" sz="1600" b="1" spc="-20" dirty="0" smtClean="0">
                <a:solidFill>
                  <a:schemeClr val="bg1"/>
                </a:solidFill>
                <a:ea typeface="맑은 고딕" panose="020B0503020000020004" pitchFamily="50" charset="-127"/>
              </a:rPr>
              <a:t>창업사관학교 프로그램에 대한 지원요청사항</a:t>
            </a:r>
            <a:endParaRPr lang="en-US" altLang="ko-KR" sz="1600" b="1" spc="-20" dirty="0" smtClean="0">
              <a:solidFill>
                <a:schemeClr val="bg1"/>
              </a:solidFill>
              <a:ea typeface="맑은 고딕" panose="020B0503020000020004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063511" y="620688"/>
            <a:ext cx="29532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Contents</a:t>
            </a:r>
            <a:endParaRPr lang="ko-KR" altLang="en-US" sz="40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88445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262563" y="223839"/>
            <a:ext cx="10201281" cy="490537"/>
          </a:xfrm>
        </p:spPr>
        <p:txBody>
          <a:bodyPr>
            <a:noAutofit/>
          </a:bodyPr>
          <a:lstStyle/>
          <a:p>
            <a:pPr algn="l"/>
            <a:r>
              <a:rPr lang="en-US" altLang="ko-KR" sz="2400" b="1" dirty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en-US" altLang="ko-KR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아이디어 설명 및 시장성</a:t>
            </a:r>
            <a:r>
              <a:rPr lang="en-US" altLang="ko-KR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_</a:t>
            </a:r>
            <a:r>
              <a:rPr lang="ko-KR" altLang="en-US" sz="1600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아이디어 개요</a:t>
            </a:r>
            <a:r>
              <a:rPr lang="en-US" altLang="ko-KR" sz="1600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600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현재추진단계 등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94902" y="3244334"/>
            <a:ext cx="2211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2 ~ 4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장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977584" y="6324354"/>
            <a:ext cx="8549592" cy="417014"/>
            <a:chOff x="827584" y="6324354"/>
            <a:chExt cx="7237750" cy="41701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7025" y="6461250"/>
              <a:ext cx="973813" cy="220810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827584" y="6394028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주최</a:t>
              </a:r>
              <a:endPara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grpSp>
          <p:nvGrpSpPr>
            <p:cNvPr id="10" name="그룹 9"/>
            <p:cNvGrpSpPr/>
            <p:nvPr/>
          </p:nvGrpSpPr>
          <p:grpSpPr>
            <a:xfrm>
              <a:off x="4133112" y="6324354"/>
              <a:ext cx="1807040" cy="417014"/>
              <a:chOff x="3851920" y="6388158"/>
              <a:chExt cx="1807040" cy="417014"/>
            </a:xfrm>
          </p:grpSpPr>
          <p:pic>
            <p:nvPicPr>
              <p:cNvPr id="14" name="그림 1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49705" y="6388158"/>
                <a:ext cx="609255" cy="417014"/>
              </a:xfrm>
              <a:prstGeom prst="rect">
                <a:avLst/>
              </a:prstGeom>
            </p:spPr>
          </p:pic>
          <p:pic>
            <p:nvPicPr>
              <p:cNvPr id="15" name="그림 1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12053" y="6453752"/>
                <a:ext cx="567877" cy="326388"/>
              </a:xfrm>
              <a:prstGeom prst="rect">
                <a:avLst/>
              </a:prstGeom>
            </p:spPr>
          </p:pic>
          <p:sp>
            <p:nvSpPr>
              <p:cNvPr id="16" name="TextBox 15"/>
              <p:cNvSpPr txBox="1"/>
              <p:nvPr/>
            </p:nvSpPr>
            <p:spPr>
              <a:xfrm>
                <a:off x="3851920" y="6467354"/>
                <a:ext cx="5410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주관</a:t>
                </a:r>
                <a:endParaRPr lang="ko-KR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6553166" y="6361583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운영</a:t>
              </a:r>
              <a:endPara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9810" y="6406519"/>
              <a:ext cx="1178859" cy="301075"/>
            </a:xfrm>
            <a:prstGeom prst="rect">
              <a:avLst/>
            </a:prstGeom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5393" y="6336508"/>
              <a:ext cx="969941" cy="2838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1315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94902" y="3244334"/>
            <a:ext cx="2211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`1 ~ 2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장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977584" y="6324354"/>
            <a:ext cx="8549592" cy="417014"/>
            <a:chOff x="827584" y="6324354"/>
            <a:chExt cx="7237750" cy="417014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7025" y="6461250"/>
              <a:ext cx="973813" cy="2208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827584" y="6394028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주최</a:t>
              </a:r>
              <a:endPara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grpSp>
          <p:nvGrpSpPr>
            <p:cNvPr id="10" name="그룹 9"/>
            <p:cNvGrpSpPr/>
            <p:nvPr/>
          </p:nvGrpSpPr>
          <p:grpSpPr>
            <a:xfrm>
              <a:off x="4133112" y="6324354"/>
              <a:ext cx="1807040" cy="417014"/>
              <a:chOff x="3851920" y="6388158"/>
              <a:chExt cx="1807040" cy="417014"/>
            </a:xfrm>
          </p:grpSpPr>
          <p:pic>
            <p:nvPicPr>
              <p:cNvPr id="14" name="그림 1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49705" y="6388158"/>
                <a:ext cx="609255" cy="417014"/>
              </a:xfrm>
              <a:prstGeom prst="rect">
                <a:avLst/>
              </a:prstGeom>
            </p:spPr>
          </p:pic>
          <p:pic>
            <p:nvPicPr>
              <p:cNvPr id="15" name="그림 1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12053" y="6453752"/>
                <a:ext cx="567877" cy="326388"/>
              </a:xfrm>
              <a:prstGeom prst="rect">
                <a:avLst/>
              </a:prstGeom>
            </p:spPr>
          </p:pic>
          <p:sp>
            <p:nvSpPr>
              <p:cNvPr id="16" name="TextBox 15"/>
              <p:cNvSpPr txBox="1"/>
              <p:nvPr/>
            </p:nvSpPr>
            <p:spPr>
              <a:xfrm>
                <a:off x="3851920" y="6467354"/>
                <a:ext cx="5410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주관</a:t>
                </a:r>
                <a:endParaRPr lang="ko-KR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6553166" y="6361583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운영</a:t>
              </a:r>
              <a:endPara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9810" y="6406519"/>
              <a:ext cx="1178859" cy="301075"/>
            </a:xfrm>
            <a:prstGeom prst="rect">
              <a:avLst/>
            </a:prstGeom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5393" y="6336508"/>
              <a:ext cx="969941" cy="283885"/>
            </a:xfrm>
            <a:prstGeom prst="rect">
              <a:avLst/>
            </a:prstGeom>
          </p:spPr>
        </p:pic>
      </p:grpSp>
      <p:sp>
        <p:nvSpPr>
          <p:cNvPr id="17" name="제목 1"/>
          <p:cNvSpPr txBox="1">
            <a:spLocks/>
          </p:cNvSpPr>
          <p:nvPr/>
        </p:nvSpPr>
        <p:spPr>
          <a:xfrm>
            <a:off x="262563" y="223839"/>
            <a:ext cx="10201281" cy="4905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2400" b="1" dirty="0" err="1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목표고객군</a:t>
            </a:r>
            <a:r>
              <a:rPr lang="en-US" altLang="ko-KR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(1,2,3</a:t>
            </a:r>
            <a:r>
              <a:rPr lang="ko-KR" altLang="en-US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차</a:t>
            </a:r>
            <a:r>
              <a:rPr lang="en-US" altLang="ko-KR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및 초기 사용자 확보전략</a:t>
            </a:r>
            <a:endParaRPr lang="ko-KR" altLang="en-US" sz="1600" dirty="0" smtClean="0">
              <a:solidFill>
                <a:srgbClr val="01215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2605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94902" y="3244334"/>
            <a:ext cx="2211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2 ~ 3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장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977584" y="6324354"/>
            <a:ext cx="8549592" cy="417014"/>
            <a:chOff x="827584" y="6324354"/>
            <a:chExt cx="7237750" cy="417014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7025" y="6461250"/>
              <a:ext cx="973813" cy="2208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827584" y="6394028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주최</a:t>
              </a:r>
              <a:endPara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grpSp>
          <p:nvGrpSpPr>
            <p:cNvPr id="10" name="그룹 9"/>
            <p:cNvGrpSpPr/>
            <p:nvPr/>
          </p:nvGrpSpPr>
          <p:grpSpPr>
            <a:xfrm>
              <a:off x="4133112" y="6324354"/>
              <a:ext cx="1807040" cy="417014"/>
              <a:chOff x="3851920" y="6388158"/>
              <a:chExt cx="1807040" cy="417014"/>
            </a:xfrm>
          </p:grpSpPr>
          <p:pic>
            <p:nvPicPr>
              <p:cNvPr id="14" name="그림 1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49705" y="6388158"/>
                <a:ext cx="609255" cy="417014"/>
              </a:xfrm>
              <a:prstGeom prst="rect">
                <a:avLst/>
              </a:prstGeom>
            </p:spPr>
          </p:pic>
          <p:pic>
            <p:nvPicPr>
              <p:cNvPr id="15" name="그림 1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12053" y="6453752"/>
                <a:ext cx="567877" cy="326388"/>
              </a:xfrm>
              <a:prstGeom prst="rect">
                <a:avLst/>
              </a:prstGeom>
            </p:spPr>
          </p:pic>
          <p:sp>
            <p:nvSpPr>
              <p:cNvPr id="16" name="TextBox 15"/>
              <p:cNvSpPr txBox="1"/>
              <p:nvPr/>
            </p:nvSpPr>
            <p:spPr>
              <a:xfrm>
                <a:off x="3851920" y="6467354"/>
                <a:ext cx="5410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주관</a:t>
                </a:r>
                <a:endParaRPr lang="ko-KR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6553166" y="6361583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운영</a:t>
              </a:r>
              <a:endPara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9810" y="6406519"/>
              <a:ext cx="1178859" cy="301075"/>
            </a:xfrm>
            <a:prstGeom prst="rect">
              <a:avLst/>
            </a:prstGeom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5393" y="6336508"/>
              <a:ext cx="969941" cy="283885"/>
            </a:xfrm>
            <a:prstGeom prst="rect">
              <a:avLst/>
            </a:prstGeom>
          </p:spPr>
        </p:pic>
      </p:grpSp>
      <p:sp>
        <p:nvSpPr>
          <p:cNvPr id="17" name="제목 1"/>
          <p:cNvSpPr txBox="1">
            <a:spLocks/>
          </p:cNvSpPr>
          <p:nvPr/>
        </p:nvSpPr>
        <p:spPr>
          <a:xfrm>
            <a:off x="262563" y="223839"/>
            <a:ext cx="10201281" cy="4905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해외벤치마킹 모델 및 국내 사업모델과의 차별성</a:t>
            </a:r>
            <a:endParaRPr lang="ko-KR" altLang="en-US" sz="1600" dirty="0" smtClean="0">
              <a:solidFill>
                <a:srgbClr val="01215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4124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94902" y="3244334"/>
            <a:ext cx="2211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latin typeface="HY헤드라인M" pitchFamily="18" charset="-127"/>
                <a:ea typeface="HY헤드라인M" pitchFamily="18" charset="-127"/>
              </a:rPr>
              <a:t>`1 ~ 2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장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977584" y="6324354"/>
            <a:ext cx="8549592" cy="417014"/>
            <a:chOff x="827584" y="6324354"/>
            <a:chExt cx="7237750" cy="417014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7025" y="6461250"/>
              <a:ext cx="973813" cy="2208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827584" y="6394028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주최</a:t>
              </a:r>
              <a:endPara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grpSp>
          <p:nvGrpSpPr>
            <p:cNvPr id="10" name="그룹 9"/>
            <p:cNvGrpSpPr/>
            <p:nvPr/>
          </p:nvGrpSpPr>
          <p:grpSpPr>
            <a:xfrm>
              <a:off x="4133112" y="6324354"/>
              <a:ext cx="1807040" cy="417014"/>
              <a:chOff x="3851920" y="6388158"/>
              <a:chExt cx="1807040" cy="417014"/>
            </a:xfrm>
          </p:grpSpPr>
          <p:pic>
            <p:nvPicPr>
              <p:cNvPr id="14" name="그림 1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49705" y="6388158"/>
                <a:ext cx="609255" cy="417014"/>
              </a:xfrm>
              <a:prstGeom prst="rect">
                <a:avLst/>
              </a:prstGeom>
            </p:spPr>
          </p:pic>
          <p:pic>
            <p:nvPicPr>
              <p:cNvPr id="15" name="그림 1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12053" y="6453752"/>
                <a:ext cx="567877" cy="326388"/>
              </a:xfrm>
              <a:prstGeom prst="rect">
                <a:avLst/>
              </a:prstGeom>
            </p:spPr>
          </p:pic>
          <p:sp>
            <p:nvSpPr>
              <p:cNvPr id="16" name="TextBox 15"/>
              <p:cNvSpPr txBox="1"/>
              <p:nvPr/>
            </p:nvSpPr>
            <p:spPr>
              <a:xfrm>
                <a:off x="3851920" y="6467354"/>
                <a:ext cx="5410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주관</a:t>
                </a:r>
                <a:endParaRPr lang="ko-KR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6553166" y="6361583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운영</a:t>
              </a:r>
              <a:endPara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9810" y="6406519"/>
              <a:ext cx="1178859" cy="301075"/>
            </a:xfrm>
            <a:prstGeom prst="rect">
              <a:avLst/>
            </a:prstGeom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5393" y="6336508"/>
              <a:ext cx="969941" cy="283885"/>
            </a:xfrm>
            <a:prstGeom prst="rect">
              <a:avLst/>
            </a:prstGeom>
          </p:spPr>
        </p:pic>
      </p:grpSp>
      <p:sp>
        <p:nvSpPr>
          <p:cNvPr id="17" name="제목 1"/>
          <p:cNvSpPr txBox="1">
            <a:spLocks/>
          </p:cNvSpPr>
          <p:nvPr/>
        </p:nvSpPr>
        <p:spPr>
          <a:xfrm>
            <a:off x="262563" y="223839"/>
            <a:ext cx="10201281" cy="4905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4. </a:t>
            </a:r>
            <a:r>
              <a:rPr lang="ko-KR" altLang="en-US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수익모델 및 파생수익모델</a:t>
            </a:r>
            <a:endParaRPr lang="ko-KR" altLang="en-US" sz="1600" dirty="0" smtClean="0">
              <a:solidFill>
                <a:srgbClr val="01215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6093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294902" y="3244334"/>
            <a:ext cx="2211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장 이내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977584" y="6324354"/>
            <a:ext cx="8549592" cy="417014"/>
            <a:chOff x="827584" y="6324354"/>
            <a:chExt cx="7237750" cy="417014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7025" y="6461250"/>
              <a:ext cx="973813" cy="2208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827584" y="6394028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주최</a:t>
              </a:r>
              <a:endPara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grpSp>
          <p:nvGrpSpPr>
            <p:cNvPr id="10" name="그룹 9"/>
            <p:cNvGrpSpPr/>
            <p:nvPr/>
          </p:nvGrpSpPr>
          <p:grpSpPr>
            <a:xfrm>
              <a:off x="4133112" y="6324354"/>
              <a:ext cx="1807040" cy="417014"/>
              <a:chOff x="3851920" y="6388158"/>
              <a:chExt cx="1807040" cy="417014"/>
            </a:xfrm>
          </p:grpSpPr>
          <p:pic>
            <p:nvPicPr>
              <p:cNvPr id="14" name="그림 1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49705" y="6388158"/>
                <a:ext cx="609255" cy="417014"/>
              </a:xfrm>
              <a:prstGeom prst="rect">
                <a:avLst/>
              </a:prstGeom>
            </p:spPr>
          </p:pic>
          <p:pic>
            <p:nvPicPr>
              <p:cNvPr id="15" name="그림 1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12053" y="6453752"/>
                <a:ext cx="567877" cy="326388"/>
              </a:xfrm>
              <a:prstGeom prst="rect">
                <a:avLst/>
              </a:prstGeom>
            </p:spPr>
          </p:pic>
          <p:sp>
            <p:nvSpPr>
              <p:cNvPr id="16" name="TextBox 15"/>
              <p:cNvSpPr txBox="1"/>
              <p:nvPr/>
            </p:nvSpPr>
            <p:spPr>
              <a:xfrm>
                <a:off x="3851920" y="6467354"/>
                <a:ext cx="5410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주관</a:t>
                </a:r>
                <a:endParaRPr lang="ko-KR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6553166" y="6361583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운영</a:t>
              </a:r>
              <a:endPara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9810" y="6406519"/>
              <a:ext cx="1178859" cy="301075"/>
            </a:xfrm>
            <a:prstGeom prst="rect">
              <a:avLst/>
            </a:prstGeom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5393" y="6336508"/>
              <a:ext cx="969941" cy="283885"/>
            </a:xfrm>
            <a:prstGeom prst="rect">
              <a:avLst/>
            </a:prstGeom>
          </p:spPr>
        </p:pic>
      </p:grpSp>
      <p:sp>
        <p:nvSpPr>
          <p:cNvPr id="17" name="제목 1"/>
          <p:cNvSpPr txBox="1">
            <a:spLocks/>
          </p:cNvSpPr>
          <p:nvPr/>
        </p:nvSpPr>
        <p:spPr>
          <a:xfrm>
            <a:off x="262563" y="223839"/>
            <a:ext cx="10201281" cy="4905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사업 진행을 위한 팀</a:t>
            </a:r>
            <a:r>
              <a:rPr lang="en-US" altLang="ko-KR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혹은 대표개인</a:t>
            </a:r>
            <a:r>
              <a:rPr lang="en-US" altLang="ko-KR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의 역량</a:t>
            </a:r>
            <a:endParaRPr lang="ko-KR" altLang="en-US" sz="1600" dirty="0" smtClean="0">
              <a:solidFill>
                <a:srgbClr val="01215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394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94902" y="3244334"/>
            <a:ext cx="2211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장 이내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977584" y="6324354"/>
            <a:ext cx="8549592" cy="417014"/>
            <a:chOff x="827584" y="6324354"/>
            <a:chExt cx="7237750" cy="41701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7025" y="6461250"/>
              <a:ext cx="973813" cy="220810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827584" y="6394028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주최</a:t>
              </a:r>
              <a:endPara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grpSp>
          <p:nvGrpSpPr>
            <p:cNvPr id="9" name="그룹 8"/>
            <p:cNvGrpSpPr/>
            <p:nvPr/>
          </p:nvGrpSpPr>
          <p:grpSpPr>
            <a:xfrm>
              <a:off x="4133112" y="6324354"/>
              <a:ext cx="1807040" cy="417014"/>
              <a:chOff x="3851920" y="6388158"/>
              <a:chExt cx="1807040" cy="417014"/>
            </a:xfrm>
          </p:grpSpPr>
          <p:pic>
            <p:nvPicPr>
              <p:cNvPr id="13" name="그림 1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49705" y="6388158"/>
                <a:ext cx="609255" cy="417014"/>
              </a:xfrm>
              <a:prstGeom prst="rect">
                <a:avLst/>
              </a:prstGeom>
            </p:spPr>
          </p:pic>
          <p:pic>
            <p:nvPicPr>
              <p:cNvPr id="14" name="그림 1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12053" y="6453752"/>
                <a:ext cx="567877" cy="326388"/>
              </a:xfrm>
              <a:prstGeom prst="rect">
                <a:avLst/>
              </a:prstGeom>
            </p:spPr>
          </p:pic>
          <p:sp>
            <p:nvSpPr>
              <p:cNvPr id="15" name="TextBox 14"/>
              <p:cNvSpPr txBox="1"/>
              <p:nvPr/>
            </p:nvSpPr>
            <p:spPr>
              <a:xfrm>
                <a:off x="3851920" y="6467354"/>
                <a:ext cx="5410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주관</a:t>
                </a:r>
                <a:endParaRPr lang="ko-KR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0" name="TextBox 9"/>
            <p:cNvSpPr txBox="1"/>
            <p:nvPr/>
          </p:nvSpPr>
          <p:spPr>
            <a:xfrm>
              <a:off x="6553166" y="6361583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운영</a:t>
              </a:r>
              <a:endPara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9810" y="6406519"/>
              <a:ext cx="1178859" cy="301075"/>
            </a:xfrm>
            <a:prstGeom prst="rect">
              <a:avLst/>
            </a:prstGeom>
          </p:spPr>
        </p:pic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5393" y="6336508"/>
              <a:ext cx="969941" cy="283885"/>
            </a:xfrm>
            <a:prstGeom prst="rect">
              <a:avLst/>
            </a:prstGeom>
          </p:spPr>
        </p:pic>
      </p:grpSp>
      <p:sp>
        <p:nvSpPr>
          <p:cNvPr id="16" name="제목 1"/>
          <p:cNvSpPr txBox="1">
            <a:spLocks/>
          </p:cNvSpPr>
          <p:nvPr/>
        </p:nvSpPr>
        <p:spPr>
          <a:xfrm>
            <a:off x="262563" y="223839"/>
            <a:ext cx="10201281" cy="4905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6. </a:t>
            </a:r>
            <a:r>
              <a:rPr lang="ko-KR" altLang="en-US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갈매기 </a:t>
            </a:r>
            <a:r>
              <a:rPr lang="en-US" altLang="ko-KR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SW</a:t>
            </a:r>
            <a:r>
              <a:rPr lang="ko-KR" altLang="en-US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창업사관학교 프로그램에 대한 지원요청사항</a:t>
            </a:r>
            <a:endParaRPr lang="ko-KR" altLang="en-US" sz="1600" dirty="0" smtClean="0">
              <a:solidFill>
                <a:srgbClr val="01215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94902" y="3244334"/>
            <a:ext cx="22115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장 이내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977584" y="6324354"/>
            <a:ext cx="8549592" cy="417014"/>
            <a:chOff x="827584" y="6324354"/>
            <a:chExt cx="7237750" cy="417014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7025" y="6461250"/>
              <a:ext cx="973813" cy="2208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827584" y="6394028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주최</a:t>
              </a:r>
              <a:endPara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grpSp>
          <p:nvGrpSpPr>
            <p:cNvPr id="10" name="그룹 9"/>
            <p:cNvGrpSpPr/>
            <p:nvPr/>
          </p:nvGrpSpPr>
          <p:grpSpPr>
            <a:xfrm>
              <a:off x="4133112" y="6324354"/>
              <a:ext cx="1807040" cy="417014"/>
              <a:chOff x="3851920" y="6388158"/>
              <a:chExt cx="1807040" cy="417014"/>
            </a:xfrm>
          </p:grpSpPr>
          <p:pic>
            <p:nvPicPr>
              <p:cNvPr id="14" name="그림 1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49705" y="6388158"/>
                <a:ext cx="609255" cy="417014"/>
              </a:xfrm>
              <a:prstGeom prst="rect">
                <a:avLst/>
              </a:prstGeom>
            </p:spPr>
          </p:pic>
          <p:pic>
            <p:nvPicPr>
              <p:cNvPr id="15" name="그림 1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12053" y="6453752"/>
                <a:ext cx="567877" cy="326388"/>
              </a:xfrm>
              <a:prstGeom prst="rect">
                <a:avLst/>
              </a:prstGeom>
            </p:spPr>
          </p:pic>
          <p:sp>
            <p:nvSpPr>
              <p:cNvPr id="16" name="TextBox 15"/>
              <p:cNvSpPr txBox="1"/>
              <p:nvPr/>
            </p:nvSpPr>
            <p:spPr>
              <a:xfrm>
                <a:off x="3851920" y="6467354"/>
                <a:ext cx="54100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14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주관</a:t>
                </a:r>
                <a:endParaRPr lang="ko-KR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6553166" y="6361583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운영</a:t>
              </a:r>
              <a:endPara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9810" y="6406519"/>
              <a:ext cx="1178859" cy="301075"/>
            </a:xfrm>
            <a:prstGeom prst="rect">
              <a:avLst/>
            </a:prstGeom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5393" y="6336508"/>
              <a:ext cx="969941" cy="283885"/>
            </a:xfrm>
            <a:prstGeom prst="rect">
              <a:avLst/>
            </a:prstGeom>
          </p:spPr>
        </p:pic>
      </p:grpSp>
      <p:sp>
        <p:nvSpPr>
          <p:cNvPr id="17" name="제목 1"/>
          <p:cNvSpPr txBox="1">
            <a:spLocks/>
          </p:cNvSpPr>
          <p:nvPr/>
        </p:nvSpPr>
        <p:spPr>
          <a:xfrm>
            <a:off x="262563" y="223839"/>
            <a:ext cx="10201281" cy="4905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7. </a:t>
            </a:r>
            <a:r>
              <a:rPr lang="ko-KR" altLang="en-US" sz="2400" b="1" dirty="0" smtClean="0">
                <a:solidFill>
                  <a:srgbClr val="01215F"/>
                </a:solidFill>
                <a:latin typeface="HY헤드라인M" pitchFamily="18" charset="-127"/>
                <a:ea typeface="HY헤드라인M" pitchFamily="18" charset="-127"/>
              </a:rPr>
              <a:t>사업의 최종목표 및 비전</a:t>
            </a:r>
            <a:endParaRPr lang="ko-KR" altLang="en-US" sz="1600" dirty="0" smtClean="0">
              <a:solidFill>
                <a:srgbClr val="01215F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018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1350" cy="685800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3967" y="0"/>
            <a:ext cx="10801350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476720" y="2924945"/>
            <a:ext cx="78479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13A89E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Thank you</a:t>
            </a:r>
            <a:endParaRPr lang="ko-KR" altLang="en-US" sz="4800" b="1" dirty="0">
              <a:solidFill>
                <a:srgbClr val="13A89E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5295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873</TotalTime>
  <Words>176</Words>
  <Application>Microsoft Office PowerPoint</Application>
  <PresentationFormat>사용자 지정</PresentationFormat>
  <Paragraphs>53</Paragraphs>
  <Slides>10</Slides>
  <Notes>7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1" baseType="lpstr">
      <vt:lpstr>Office 테마</vt:lpstr>
      <vt:lpstr>PowerPoint 프레젠테이션</vt:lpstr>
      <vt:lpstr>PowerPoint 프레젠테이션</vt:lpstr>
      <vt:lpstr>1. 아이디어 설명 및 시장성_아이디어 개요, 현재추진단계 등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msk</dc:creator>
  <cp:lastModifiedBy>GeNiE</cp:lastModifiedBy>
  <cp:revision>202</cp:revision>
  <dcterms:created xsi:type="dcterms:W3CDTF">2012-05-30T12:36:11Z</dcterms:created>
  <dcterms:modified xsi:type="dcterms:W3CDTF">2016-05-31T10:34:55Z</dcterms:modified>
</cp:coreProperties>
</file>