
<file path=[Content_Types].xml><?xml version="1.0" encoding="utf-8"?>
<Types xmlns="http://schemas.openxmlformats.org/package/2006/content-types"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a950aed099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a950aed099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ko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idx="1" type="body"/>
          </p:nvPr>
        </p:nvSpPr>
        <p:spPr>
          <a:xfrm>
            <a:off x="-153625" y="0"/>
            <a:ext cx="9361200" cy="5274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3"/>
              <a:buFont typeface="Arial"/>
              <a:buNone/>
            </a:pPr>
            <a:r>
              <a:rPr lang="ko" sz="1555"/>
              <a:t>         </a:t>
            </a:r>
            <a:r>
              <a:rPr lang="ko" sz="1555"/>
              <a:t>┌─</a:t>
            </a:r>
            <a:r>
              <a:rPr lang="ko" sz="1100"/>
              <a:t>전광판</a:t>
            </a:r>
            <a:r>
              <a:rPr lang="ko" sz="1555"/>
              <a:t>──────</a:t>
            </a:r>
            <a:r>
              <a:rPr lang="ko" sz="1100"/>
              <a:t>전광판</a:t>
            </a:r>
            <a:r>
              <a:rPr lang="ko" sz="1555"/>
              <a:t>────</a:t>
            </a:r>
            <a:r>
              <a:rPr lang="ko" sz="1100"/>
              <a:t>전광판</a:t>
            </a:r>
            <a:r>
              <a:rPr lang="ko" sz="1555"/>
              <a:t>──────┐</a:t>
            </a:r>
            <a:endParaRPr sz="1555"/>
          </a:p>
          <a:p>
            <a:pPr indent="0" lvl="0" marL="0" rtl="0" algn="ctr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523"/>
              <a:buFont typeface="Arial"/>
              <a:buNone/>
            </a:pPr>
            <a:r>
              <a:rPr lang="ko" sz="1300"/>
              <a:t>                                                                 │               </a:t>
            </a:r>
            <a:endParaRPr sz="1300"/>
          </a:p>
          <a:p>
            <a:pPr indent="0" lvl="0" marL="0" rtl="0" algn="ctr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523"/>
              <a:buFont typeface="Arial"/>
              <a:buNone/>
            </a:pPr>
            <a:r>
              <a:rPr lang="ko" sz="1300"/>
              <a:t>                  </a:t>
            </a:r>
            <a:r>
              <a:rPr lang="ko" sz="1300"/>
              <a:t>         </a:t>
            </a:r>
            <a:r>
              <a:rPr lang="ko" sz="1300"/>
              <a:t> 무대(Stage)                   │   </a:t>
            </a:r>
            <a:endParaRPr sz="1100"/>
          </a:p>
          <a:p>
            <a:pPr indent="0" lvl="0" marL="0" rtl="0" algn="ctr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523"/>
              <a:buFont typeface="Arial"/>
              <a:buNone/>
            </a:pPr>
            <a:r>
              <a:rPr lang="ko" sz="1300"/>
              <a:t>                                                                 │  </a:t>
            </a:r>
            <a:r>
              <a:rPr lang="ko" sz="1555"/>
              <a:t>       </a:t>
            </a:r>
            <a:r>
              <a:rPr lang="ko" sz="1555"/>
              <a:t>       </a:t>
            </a:r>
            <a:endParaRPr sz="1555"/>
          </a:p>
          <a:p>
            <a:pPr indent="0" lvl="0" marL="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523"/>
              <a:buFont typeface="Arial"/>
              <a:buNone/>
            </a:pPr>
            <a:r>
              <a:rPr lang="ko" sz="1555"/>
              <a:t>                                                      </a:t>
            </a:r>
            <a:r>
              <a:rPr lang="ko" sz="1555"/>
              <a:t>└──────────────────                      </a:t>
            </a:r>
            <a:endParaRPr sz="1500"/>
          </a:p>
          <a:p>
            <a:pPr indent="0" lvl="0" marL="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523"/>
              <a:buFont typeface="Arial"/>
              <a:buNone/>
            </a:pPr>
            <a:r>
              <a:rPr lang="ko" sz="1555"/>
              <a:t>                                </a:t>
            </a:r>
            <a:r>
              <a:rPr lang="ko" sz="1055"/>
              <a:t>  </a:t>
            </a:r>
            <a:r>
              <a:rPr lang="ko" sz="1100"/>
              <a:t>앞문 (폐쇠예정)</a:t>
            </a:r>
            <a:r>
              <a:rPr lang="ko" sz="1055"/>
              <a:t>    </a:t>
            </a:r>
            <a:r>
              <a:rPr lang="ko" sz="1555"/>
              <a:t>            </a:t>
            </a:r>
            <a:endParaRPr sz="1555"/>
          </a:p>
          <a:p>
            <a:pPr indent="0" lvl="0" marL="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523"/>
              <a:buFont typeface="Arial"/>
              <a:buNone/>
            </a:pPr>
            <a:r>
              <a:rPr lang="ko" sz="1555"/>
              <a:t>                                                                                             </a:t>
            </a:r>
            <a:endParaRPr sz="1555"/>
          </a:p>
          <a:p>
            <a:pPr indent="0" lvl="0" marL="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523"/>
              <a:buFont typeface="Arial"/>
              <a:buNone/>
            </a:pPr>
            <a:r>
              <a:rPr b="1" lang="ko" sz="1555"/>
              <a:t>                                                                                                      </a:t>
            </a:r>
            <a:r>
              <a:rPr b="1" lang="ko" sz="1100"/>
              <a:t>(카메라3)</a:t>
            </a:r>
            <a:endParaRPr b="1" sz="1100"/>
          </a:p>
          <a:p>
            <a:pPr indent="0" lvl="0" marL="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523"/>
              <a:buFont typeface="Arial"/>
              <a:buNone/>
            </a:pPr>
            <a:r>
              <a:rPr lang="ko" sz="1555"/>
              <a:t>                                              </a:t>
            </a:r>
            <a:endParaRPr sz="1555"/>
          </a:p>
          <a:p>
            <a:pPr indent="0" lvl="0" marL="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523"/>
              <a:buFont typeface="Arial"/>
              <a:buNone/>
            </a:pPr>
            <a:r>
              <a:rPr lang="ko" sz="1555"/>
              <a:t>                                                                                                                                      </a:t>
            </a:r>
            <a:r>
              <a:rPr lang="ko" sz="1500"/>
              <a:t>엘리베이터</a:t>
            </a:r>
            <a:endParaRPr sz="1500"/>
          </a:p>
          <a:p>
            <a:pPr indent="0" lvl="0" marL="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523"/>
              <a:buFont typeface="Arial"/>
              <a:buNone/>
            </a:pPr>
            <a:r>
              <a:rPr lang="ko" sz="1100"/>
              <a:t>                                                                                             </a:t>
            </a:r>
            <a:endParaRPr sz="1100"/>
          </a:p>
          <a:p>
            <a:pPr indent="0" lvl="0" marL="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523"/>
              <a:buFont typeface="Arial"/>
              <a:buNone/>
            </a:pPr>
            <a:r>
              <a:rPr lang="ko" sz="1100"/>
              <a:t> ㅡㅡ                                         </a:t>
            </a:r>
            <a:r>
              <a:rPr lang="ko" sz="1100"/>
              <a:t>뒷문(출입문)                                            </a:t>
            </a:r>
            <a:endParaRPr sz="1100"/>
          </a:p>
          <a:p>
            <a:pPr indent="0" lvl="0" marL="0" rtl="0" algn="l">
              <a:lnSpc>
                <a:spcPct val="95000"/>
              </a:lnSpc>
              <a:spcBef>
                <a:spcPts val="1200"/>
              </a:spcBef>
              <a:spcAft>
                <a:spcPts val="1200"/>
              </a:spcAft>
              <a:buClr>
                <a:schemeClr val="dk1"/>
              </a:buClr>
              <a:buSzPts val="523"/>
              <a:buFont typeface="Arial"/>
              <a:buNone/>
            </a:pPr>
            <a:r>
              <a:rPr b="1" lang="ko" sz="1300"/>
              <a:t>                                                                                                  </a:t>
            </a:r>
            <a:r>
              <a:rPr lang="ko" sz="1100"/>
              <a:t>                       </a:t>
            </a:r>
            <a:r>
              <a:rPr lang="ko" sz="1500"/>
              <a:t>                                      계단</a:t>
            </a:r>
            <a:endParaRPr sz="1500"/>
          </a:p>
        </p:txBody>
      </p:sp>
      <p:sp>
        <p:nvSpPr>
          <p:cNvPr id="55" name="Google Shape;55;p13"/>
          <p:cNvSpPr/>
          <p:nvPr/>
        </p:nvSpPr>
        <p:spPr>
          <a:xfrm>
            <a:off x="5643300" y="508125"/>
            <a:ext cx="324000" cy="800100"/>
          </a:xfrm>
          <a:prstGeom prst="roundRect">
            <a:avLst>
              <a:gd fmla="val 16667" name="adj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ko" sz="900"/>
              <a:t>구조물</a:t>
            </a:r>
            <a:endParaRPr sz="900"/>
          </a:p>
        </p:txBody>
      </p:sp>
      <p:sp>
        <p:nvSpPr>
          <p:cNvPr id="56" name="Google Shape;56;p13"/>
          <p:cNvSpPr/>
          <p:nvPr/>
        </p:nvSpPr>
        <p:spPr>
          <a:xfrm>
            <a:off x="6095075" y="2353800"/>
            <a:ext cx="480300" cy="4359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ko" sz="900"/>
              <a:t>기둥</a:t>
            </a:r>
            <a:endParaRPr sz="900"/>
          </a:p>
        </p:txBody>
      </p:sp>
      <p:sp>
        <p:nvSpPr>
          <p:cNvPr id="57" name="Google Shape;57;p13"/>
          <p:cNvSpPr/>
          <p:nvPr/>
        </p:nvSpPr>
        <p:spPr>
          <a:xfrm>
            <a:off x="6102425" y="3674325"/>
            <a:ext cx="465600" cy="4359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ko" sz="1000"/>
              <a:t>기둥</a:t>
            </a:r>
            <a:endParaRPr sz="1000"/>
          </a:p>
        </p:txBody>
      </p:sp>
      <p:sp>
        <p:nvSpPr>
          <p:cNvPr id="58" name="Google Shape;58;p13"/>
          <p:cNvSpPr/>
          <p:nvPr/>
        </p:nvSpPr>
        <p:spPr>
          <a:xfrm>
            <a:off x="3062675" y="1878525"/>
            <a:ext cx="2590500" cy="1132500"/>
          </a:xfrm>
          <a:prstGeom prst="rect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95000"/>
              </a:lnSpc>
              <a:spcBef>
                <a:spcPts val="0"/>
              </a:spcBef>
              <a:spcAft>
                <a:spcPts val="1200"/>
              </a:spcAft>
              <a:buClr>
                <a:schemeClr val="dk1"/>
              </a:buClr>
              <a:buSzPts val="523"/>
              <a:buFont typeface="Arial"/>
              <a:buNone/>
            </a:pPr>
            <a:r>
              <a:rPr lang="ko" sz="1355">
                <a:solidFill>
                  <a:schemeClr val="dk2"/>
                </a:solidFill>
              </a:rPr>
              <a:t>관객석 (의자 약 40석)</a:t>
            </a:r>
            <a:endParaRPr sz="1200"/>
          </a:p>
        </p:txBody>
      </p:sp>
      <p:sp>
        <p:nvSpPr>
          <p:cNvPr id="59" name="Google Shape;59;p13"/>
          <p:cNvSpPr/>
          <p:nvPr/>
        </p:nvSpPr>
        <p:spPr>
          <a:xfrm>
            <a:off x="5994425" y="1627025"/>
            <a:ext cx="681600" cy="481800"/>
          </a:xfrm>
          <a:prstGeom prst="rect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ko"/>
              <a:t>콘솔</a:t>
            </a:r>
            <a:endParaRPr/>
          </a:p>
        </p:txBody>
      </p:sp>
      <p:sp>
        <p:nvSpPr>
          <p:cNvPr id="60" name="Google Shape;60;p13"/>
          <p:cNvSpPr/>
          <p:nvPr/>
        </p:nvSpPr>
        <p:spPr>
          <a:xfrm>
            <a:off x="2621949" y="3192950"/>
            <a:ext cx="2237400" cy="591900"/>
          </a:xfrm>
          <a:prstGeom prst="rect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ko"/>
              <a:t>(</a:t>
            </a:r>
            <a:r>
              <a:rPr lang="ko" sz="1100"/>
              <a:t>카메라2)                     (카메라1)</a:t>
            </a:r>
            <a:endParaRPr sz="1100"/>
          </a:p>
        </p:txBody>
      </p:sp>
      <p:sp>
        <p:nvSpPr>
          <p:cNvPr id="61" name="Google Shape;61;p13"/>
          <p:cNvSpPr/>
          <p:nvPr/>
        </p:nvSpPr>
        <p:spPr>
          <a:xfrm>
            <a:off x="3062675" y="4598625"/>
            <a:ext cx="3799500" cy="4818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ko"/>
              <a:t>휴게공간</a:t>
            </a:r>
            <a:endParaRPr/>
          </a:p>
        </p:txBody>
      </p:sp>
      <p:cxnSp>
        <p:nvCxnSpPr>
          <p:cNvPr id="62" name="Google Shape;62;p13"/>
          <p:cNvCxnSpPr/>
          <p:nvPr/>
        </p:nvCxnSpPr>
        <p:spPr>
          <a:xfrm flipH="1">
            <a:off x="3390075" y="1564275"/>
            <a:ext cx="4947600" cy="2624700"/>
          </a:xfrm>
          <a:prstGeom prst="bentConnector3">
            <a:avLst>
              <a:gd fmla="val 29203" name="adj1"/>
            </a:avLst>
          </a:prstGeom>
          <a:noFill/>
          <a:ln cap="flat" cmpd="sng" w="38100">
            <a:solidFill>
              <a:srgbClr val="FF0000"/>
            </a:solidFill>
            <a:prstDash val="solid"/>
            <a:round/>
            <a:headEnd len="med" w="med" type="none"/>
            <a:tailEnd len="med" w="med" type="stealth"/>
          </a:ln>
        </p:spPr>
      </p:cxnSp>
      <p:sp>
        <p:nvSpPr>
          <p:cNvPr id="63" name="Google Shape;63;p13"/>
          <p:cNvSpPr/>
          <p:nvPr/>
        </p:nvSpPr>
        <p:spPr>
          <a:xfrm>
            <a:off x="4680575" y="4247825"/>
            <a:ext cx="1229100" cy="281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ko"/>
              <a:t>이동동선</a:t>
            </a:r>
            <a:endParaRPr/>
          </a:p>
        </p:txBody>
      </p:sp>
      <p:cxnSp>
        <p:nvCxnSpPr>
          <p:cNvPr id="64" name="Google Shape;64;p13"/>
          <p:cNvCxnSpPr/>
          <p:nvPr/>
        </p:nvCxnSpPr>
        <p:spPr>
          <a:xfrm>
            <a:off x="4243950" y="4613000"/>
            <a:ext cx="0" cy="4614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65" name="Google Shape;65;p13"/>
          <p:cNvCxnSpPr/>
          <p:nvPr/>
        </p:nvCxnSpPr>
        <p:spPr>
          <a:xfrm>
            <a:off x="5643300" y="4613000"/>
            <a:ext cx="0" cy="4614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6" name="Google Shape;66;p13"/>
          <p:cNvSpPr/>
          <p:nvPr/>
        </p:nvSpPr>
        <p:spPr>
          <a:xfrm>
            <a:off x="7119575" y="1683875"/>
            <a:ext cx="681600" cy="36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ko" sz="1500"/>
              <a:t>계단</a:t>
            </a:r>
            <a:endParaRPr sz="15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