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  <p:sldMasterId id="2147483723" r:id="rId2"/>
  </p:sldMasterIdLst>
  <p:notesMasterIdLst>
    <p:notesMasterId r:id="rId10"/>
  </p:notesMasterIdLst>
  <p:handoutMasterIdLst>
    <p:handoutMasterId r:id="rId11"/>
  </p:handoutMasterIdLst>
  <p:sldIdLst>
    <p:sldId id="485" r:id="rId3"/>
    <p:sldId id="361" r:id="rId4"/>
    <p:sldId id="363" r:id="rId5"/>
    <p:sldId id="584" r:id="rId6"/>
    <p:sldId id="585" r:id="rId7"/>
    <p:sldId id="586" r:id="rId8"/>
    <p:sldId id="589" r:id="rId9"/>
  </p:sldIdLst>
  <p:sldSz cx="9144000" cy="6858000" type="screen4x3"/>
  <p:notesSz cx="6797675" cy="9926638"/>
  <p:embeddedFontLst>
    <p:embeddedFont>
      <p:font typeface="HY견고딕" panose="02030600000101010101" pitchFamily="18" charset="-127"/>
      <p:regular r:id="rId12"/>
    </p:embeddedFont>
    <p:embeddedFont>
      <p:font typeface="맑은 고딕" panose="020B0503020000020004" pitchFamily="50" charset="-127"/>
      <p:regular r:id="rId13"/>
      <p:bold r:id="rId14"/>
    </p:embeddedFont>
    <p:embeddedFont>
      <p:font typeface="-윤고딕320" panose="020B0600000101010101" charset="-127"/>
      <p:regular r:id="rId15"/>
    </p:embeddedFont>
    <p:embeddedFont>
      <p:font typeface="HY중고딕" panose="02030600000101010101" pitchFamily="18" charset="-127"/>
      <p:regular r:id="rId16"/>
    </p:embeddedFont>
  </p:embeddedFontLst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50021"/>
    <a:srgbClr val="CC0000"/>
    <a:srgbClr val="FEFFCD"/>
    <a:srgbClr val="FFFFCC"/>
    <a:srgbClr val="DEE7F0"/>
    <a:srgbClr val="28A6A3"/>
    <a:srgbClr val="B74949"/>
    <a:srgbClr val="A96B5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010" autoAdjust="0"/>
    <p:restoredTop sz="88327" autoAdjust="0"/>
  </p:normalViewPr>
  <p:slideViewPr>
    <p:cSldViewPr>
      <p:cViewPr varScale="1">
        <p:scale>
          <a:sx n="116" d="100"/>
          <a:sy n="116" d="100"/>
        </p:scale>
        <p:origin x="1902" y="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font" Target="fonts/font2.fntdata"/><Relationship Id="rId18" Type="http://schemas.openxmlformats.org/officeDocument/2006/relationships/viewProps" Target="view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font" Target="fonts/font1.fntdata"/><Relationship Id="rId17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font" Target="fonts/font5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handoutMaster" Target="handoutMasters/handoutMaster1.xml"/><Relationship Id="rId5" Type="http://schemas.openxmlformats.org/officeDocument/2006/relationships/slide" Target="slides/slide3.xml"/><Relationship Id="rId15" Type="http://schemas.openxmlformats.org/officeDocument/2006/relationships/font" Target="fonts/font4.fntdata"/><Relationship Id="rId10" Type="http://schemas.openxmlformats.org/officeDocument/2006/relationships/notesMaster" Target="notesMasters/notesMaster1.xml"/><Relationship Id="rId19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font" Target="fonts/font3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C68219-7AE0-41FF-8DF1-7B622D81191F}" type="datetimeFigureOut">
              <a:rPr lang="ko-KR" altLang="en-US" smtClean="0"/>
              <a:pPr/>
              <a:t>2020-08-11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F29DA37-A413-491D-AE72-C4590B92AFF5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8895139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2"/>
            <a:ext cx="2945660" cy="496332"/>
          </a:xfrm>
          <a:prstGeom prst="rect">
            <a:avLst/>
          </a:prstGeom>
        </p:spPr>
        <p:txBody>
          <a:bodyPr vert="horz" lIns="92103" tIns="46052" rIns="92103" bIns="46052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2" y="2"/>
            <a:ext cx="2945660" cy="496332"/>
          </a:xfrm>
          <a:prstGeom prst="rect">
            <a:avLst/>
          </a:prstGeom>
        </p:spPr>
        <p:txBody>
          <a:bodyPr vert="horz" lIns="92103" tIns="46052" rIns="92103" bIns="46052" rtlCol="0"/>
          <a:lstStyle>
            <a:lvl1pPr algn="r">
              <a:defRPr sz="1200"/>
            </a:lvl1pPr>
          </a:lstStyle>
          <a:p>
            <a:fld id="{A662CA75-8E00-4799-9FA3-184133863A5D}" type="datetimeFigureOut">
              <a:rPr lang="ko-KR" altLang="en-US" smtClean="0"/>
              <a:pPr/>
              <a:t>2020-08-11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03" tIns="46052" rIns="92103" bIns="46052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6"/>
            <a:ext cx="5438140" cy="4466987"/>
          </a:xfrm>
          <a:prstGeom prst="rect">
            <a:avLst/>
          </a:prstGeom>
        </p:spPr>
        <p:txBody>
          <a:bodyPr vert="horz" lIns="92103" tIns="46052" rIns="92103" bIns="46052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5"/>
            <a:ext cx="2945660" cy="496332"/>
          </a:xfrm>
          <a:prstGeom prst="rect">
            <a:avLst/>
          </a:prstGeom>
        </p:spPr>
        <p:txBody>
          <a:bodyPr vert="horz" lIns="92103" tIns="46052" rIns="92103" bIns="46052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2" y="9428585"/>
            <a:ext cx="2945660" cy="496332"/>
          </a:xfrm>
          <a:prstGeom prst="rect">
            <a:avLst/>
          </a:prstGeom>
        </p:spPr>
        <p:txBody>
          <a:bodyPr vert="horz" lIns="92103" tIns="46052" rIns="92103" bIns="46052" rtlCol="0" anchor="b"/>
          <a:lstStyle>
            <a:lvl1pPr algn="r">
              <a:defRPr sz="1200"/>
            </a:lvl1pPr>
          </a:lstStyle>
          <a:p>
            <a:fld id="{319C5C42-1261-4F9B-8894-8EFF6BD1D427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3193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4838678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36847618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80481594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39901818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5733533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286458456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 smtClean="0"/>
          </a:p>
        </p:txBody>
      </p:sp>
    </p:spTree>
    <p:extLst>
      <p:ext uri="{BB962C8B-B14F-4D97-AF65-F5344CB8AC3E}">
        <p14:creationId xmlns:p14="http://schemas.microsoft.com/office/powerpoint/2010/main" val="122550620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791982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316693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121516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535345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3507477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210216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0606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127882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19370849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6539625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3396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01459844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31574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8683307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06515492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6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0824960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7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7041228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9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8720502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0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814962980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7214398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2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4296354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3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28951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7.xml"/><Relationship Id="rId13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2.xml"/><Relationship Id="rId7" Type="http://schemas.openxmlformats.org/officeDocument/2006/relationships/slideLayout" Target="../slideLayouts/slideLayout16.xml"/><Relationship Id="rId12" Type="http://schemas.openxmlformats.org/officeDocument/2006/relationships/slideLayout" Target="../slideLayouts/slideLayout21.xml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slideLayout" Target="../slideLayouts/slideLayout15.xml"/><Relationship Id="rId11" Type="http://schemas.openxmlformats.org/officeDocument/2006/relationships/slideLayout" Target="../slideLayouts/slideLayout20.xml"/><Relationship Id="rId5" Type="http://schemas.openxmlformats.org/officeDocument/2006/relationships/slideLayout" Target="../slideLayouts/slideLayout14.xml"/><Relationship Id="rId10" Type="http://schemas.openxmlformats.org/officeDocument/2006/relationships/slideLayout" Target="../slideLayouts/slideLayout19.xml"/><Relationship Id="rId4" Type="http://schemas.openxmlformats.org/officeDocument/2006/relationships/slideLayout" Target="../slideLayouts/slideLayout13.xml"/><Relationship Id="rId9" Type="http://schemas.openxmlformats.org/officeDocument/2006/relationships/slideLayout" Target="../slideLayouts/slideLayout18.xml"/><Relationship Id="rId14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"/>
          <p:cNvSpPr txBox="1">
            <a:spLocks noChangeArrowheads="1"/>
          </p:cNvSpPr>
          <p:nvPr userDrawn="1"/>
        </p:nvSpPr>
        <p:spPr bwMode="auto">
          <a:xfrm>
            <a:off x="8728024" y="6555181"/>
            <a:ext cx="416628" cy="334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87237" tIns="43619" rIns="87237" bIns="43619">
            <a:spAutoFit/>
          </a:bodyPr>
          <a:lstStyle/>
          <a:p>
            <a:pPr algn="r" latinLnBrk="0">
              <a:spcBef>
                <a:spcPct val="50000"/>
              </a:spcBef>
              <a:defRPr/>
            </a:pPr>
            <a:fld id="{0A035614-DC4D-431D-9664-8B6560530D26}" type="slidenum">
              <a:rPr lang="en-US" altLang="ko-KR" sz="160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pPr algn="r" latinLnBrk="0">
                <a:spcBef>
                  <a:spcPct val="50000"/>
                </a:spcBef>
                <a:defRPr/>
              </a:pPr>
              <a:t>‹#›</a:t>
            </a:fld>
            <a:endParaRPr lang="en-US" altLang="ko-KR" sz="160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grpSp>
        <p:nvGrpSpPr>
          <p:cNvPr id="8" name="그룹 11"/>
          <p:cNvGrpSpPr/>
          <p:nvPr userDrawn="1"/>
        </p:nvGrpSpPr>
        <p:grpSpPr>
          <a:xfrm>
            <a:off x="460858" y="194492"/>
            <a:ext cx="8267166" cy="668344"/>
            <a:chOff x="460858" y="194492"/>
            <a:chExt cx="8206930" cy="668344"/>
          </a:xfrm>
        </p:grpSpPr>
        <p:sp>
          <p:nvSpPr>
            <p:cNvPr id="9" name="직사각형 8"/>
            <p:cNvSpPr/>
            <p:nvPr userDrawn="1"/>
          </p:nvSpPr>
          <p:spPr>
            <a:xfrm rot="16200000">
              <a:off x="4518539" y="-3246358"/>
              <a:ext cx="55581" cy="8162808"/>
            </a:xfrm>
            <a:prstGeom prst="rect">
              <a:avLst/>
            </a:prstGeom>
            <a:gradFill>
              <a:gsLst>
                <a:gs pos="60000">
                  <a:srgbClr val="00B0F0"/>
                </a:gs>
                <a:gs pos="50000">
                  <a:srgbClr val="0070C0"/>
                </a:gs>
                <a:gs pos="47000">
                  <a:schemeClr val="tx2">
                    <a:lumMod val="75000"/>
                  </a:schemeClr>
                </a:gs>
                <a:gs pos="83000">
                  <a:srgbClr val="0070C0"/>
                </a:gs>
              </a:gsLst>
              <a:lin ang="54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" name="직사각형 9"/>
            <p:cNvSpPr/>
            <p:nvPr userDrawn="1"/>
          </p:nvSpPr>
          <p:spPr>
            <a:xfrm>
              <a:off x="477006" y="215362"/>
              <a:ext cx="8166226" cy="599624"/>
            </a:xfrm>
            <a:prstGeom prst="rect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96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" name="자유형 10"/>
            <p:cNvSpPr/>
            <p:nvPr userDrawn="1"/>
          </p:nvSpPr>
          <p:spPr>
            <a:xfrm>
              <a:off x="460858" y="204825"/>
              <a:ext cx="8166876" cy="45719"/>
            </a:xfrm>
            <a:custGeom>
              <a:avLst/>
              <a:gdLst>
                <a:gd name="connsiteX0" fmla="*/ 0 w 8134502"/>
                <a:gd name="connsiteY0" fmla="*/ 0 h 0"/>
                <a:gd name="connsiteX1" fmla="*/ 8134502 w 81345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134502">
                  <a:moveTo>
                    <a:pt x="0" y="0"/>
                  </a:moveTo>
                  <a:lnTo>
                    <a:pt x="8134502" y="0"/>
                  </a:lnTo>
                </a:path>
              </a:pathLst>
            </a:custGeom>
            <a:noFill/>
            <a:ln w="3175" cap="rnd">
              <a:gradFill>
                <a:gsLst>
                  <a:gs pos="100000">
                    <a:schemeClr val="bg1">
                      <a:lumMod val="85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3000000" scaled="0"/>
              </a:gra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2" name="자유형 11"/>
            <p:cNvSpPr/>
            <p:nvPr userDrawn="1"/>
          </p:nvSpPr>
          <p:spPr>
            <a:xfrm>
              <a:off x="467829" y="204824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3" name="자유형 12"/>
            <p:cNvSpPr/>
            <p:nvPr userDrawn="1"/>
          </p:nvSpPr>
          <p:spPr>
            <a:xfrm>
              <a:off x="8622069" y="194492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5" r:id="rId1"/>
    <p:sldLayoutId id="2147483696" r:id="rId2"/>
    <p:sldLayoutId id="2147483678" r:id="rId3"/>
    <p:sldLayoutId id="2147483680" r:id="rId4"/>
    <p:sldLayoutId id="2147483685" r:id="rId5"/>
    <p:sldLayoutId id="2147483686" r:id="rId6"/>
    <p:sldLayoutId id="2147483687" r:id="rId7"/>
    <p:sldLayoutId id="2147483688" r:id="rId8"/>
    <p:sldLayoutId id="2147483691" r:id="rId9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Box 4"/>
          <p:cNvSpPr txBox="1">
            <a:spLocks noChangeArrowheads="1"/>
          </p:cNvSpPr>
          <p:nvPr userDrawn="1"/>
        </p:nvSpPr>
        <p:spPr bwMode="auto">
          <a:xfrm>
            <a:off x="8728024" y="6555181"/>
            <a:ext cx="416628" cy="33431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none" lIns="87237" tIns="43619" rIns="87237" bIns="43619">
            <a:spAutoFit/>
          </a:bodyPr>
          <a:lstStyle/>
          <a:p>
            <a:pPr algn="r" latinLnBrk="0">
              <a:spcBef>
                <a:spcPct val="50000"/>
              </a:spcBef>
              <a:defRPr/>
            </a:pPr>
            <a:fld id="{0A035614-DC4D-431D-9664-8B6560530D26}" type="slidenum">
              <a:rPr lang="en-US" altLang="ko-KR" sz="160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prstClr val="white">
                        <a:lumMod val="95000"/>
                      </a:prstClr>
                    </a:gs>
                  </a:gsLst>
                  <a:lin ang="5400000" scaled="0"/>
                </a:gradFill>
                <a:latin typeface="-윤고딕320" panose="02030504000101010101" pitchFamily="18" charset="-127"/>
                <a:ea typeface="-윤고딕320" panose="02030504000101010101" pitchFamily="18" charset="-127"/>
              </a:rPr>
              <a:pPr algn="r" latinLnBrk="0">
                <a:spcBef>
                  <a:spcPct val="50000"/>
                </a:spcBef>
                <a:defRPr/>
              </a:pPr>
              <a:t>‹#›</a:t>
            </a:fld>
            <a:endParaRPr lang="en-US" altLang="ko-KR" sz="160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prstClr val="white">
                      <a:lumMod val="95000"/>
                    </a:prstClr>
                  </a:gs>
                </a:gsLst>
                <a:lin ang="5400000" scaled="0"/>
              </a:gradFill>
              <a:latin typeface="-윤고딕320" panose="02030504000101010101" pitchFamily="18" charset="-127"/>
              <a:ea typeface="-윤고딕320" panose="02030504000101010101" pitchFamily="18" charset="-127"/>
            </a:endParaRPr>
          </a:p>
        </p:txBody>
      </p:sp>
      <p:grpSp>
        <p:nvGrpSpPr>
          <p:cNvPr id="2" name="그룹 11"/>
          <p:cNvGrpSpPr/>
          <p:nvPr userDrawn="1"/>
        </p:nvGrpSpPr>
        <p:grpSpPr>
          <a:xfrm>
            <a:off x="460858" y="194492"/>
            <a:ext cx="8267166" cy="668344"/>
            <a:chOff x="460858" y="194492"/>
            <a:chExt cx="8206930" cy="668344"/>
          </a:xfrm>
        </p:grpSpPr>
        <p:sp>
          <p:nvSpPr>
            <p:cNvPr id="9" name="직사각형 8"/>
            <p:cNvSpPr/>
            <p:nvPr userDrawn="1"/>
          </p:nvSpPr>
          <p:spPr>
            <a:xfrm rot="16200000">
              <a:off x="4518539" y="-3246358"/>
              <a:ext cx="55581" cy="8162808"/>
            </a:xfrm>
            <a:prstGeom prst="rect">
              <a:avLst/>
            </a:prstGeom>
            <a:gradFill>
              <a:gsLst>
                <a:gs pos="60000">
                  <a:srgbClr val="00B0F0"/>
                </a:gs>
                <a:gs pos="50000">
                  <a:srgbClr val="0070C0"/>
                </a:gs>
                <a:gs pos="47000">
                  <a:schemeClr val="tx2">
                    <a:lumMod val="75000"/>
                  </a:schemeClr>
                </a:gs>
                <a:gs pos="83000">
                  <a:srgbClr val="0070C0"/>
                </a:gs>
              </a:gsLst>
              <a:lin ang="54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0" name="직사각형 9"/>
            <p:cNvSpPr/>
            <p:nvPr userDrawn="1"/>
          </p:nvSpPr>
          <p:spPr>
            <a:xfrm>
              <a:off x="477006" y="215362"/>
              <a:ext cx="8166226" cy="599624"/>
            </a:xfrm>
            <a:prstGeom prst="rect">
              <a:avLst/>
            </a:prstGeom>
            <a:gradFill>
              <a:gsLst>
                <a:gs pos="100000">
                  <a:schemeClr val="bg1">
                    <a:lumMod val="95000"/>
                  </a:schemeClr>
                </a:gs>
                <a:gs pos="0">
                  <a:schemeClr val="bg1">
                    <a:lumMod val="95000"/>
                    <a:alpha val="0"/>
                  </a:schemeClr>
                </a:gs>
              </a:gsLst>
              <a:lin ang="9600000" scaled="0"/>
            </a:gradFill>
            <a:ln w="1587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1" name="자유형 10"/>
            <p:cNvSpPr/>
            <p:nvPr userDrawn="1"/>
          </p:nvSpPr>
          <p:spPr>
            <a:xfrm>
              <a:off x="460858" y="204825"/>
              <a:ext cx="8166876" cy="45719"/>
            </a:xfrm>
            <a:custGeom>
              <a:avLst/>
              <a:gdLst>
                <a:gd name="connsiteX0" fmla="*/ 0 w 8134502"/>
                <a:gd name="connsiteY0" fmla="*/ 0 h 0"/>
                <a:gd name="connsiteX1" fmla="*/ 8134502 w 8134502"/>
                <a:gd name="connsiteY1" fmla="*/ 0 h 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8134502">
                  <a:moveTo>
                    <a:pt x="0" y="0"/>
                  </a:moveTo>
                  <a:lnTo>
                    <a:pt x="8134502" y="0"/>
                  </a:lnTo>
                </a:path>
              </a:pathLst>
            </a:custGeom>
            <a:noFill/>
            <a:ln w="3175" cap="rnd">
              <a:gradFill>
                <a:gsLst>
                  <a:gs pos="100000">
                    <a:schemeClr val="bg1">
                      <a:lumMod val="85000"/>
                    </a:schemeClr>
                  </a:gs>
                  <a:gs pos="100000">
                    <a:schemeClr val="accent1">
                      <a:tint val="23500"/>
                      <a:satMod val="160000"/>
                      <a:alpha val="0"/>
                    </a:schemeClr>
                  </a:gs>
                </a:gsLst>
                <a:lin ang="3000000" scaled="0"/>
              </a:gra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2" name="자유형 11"/>
            <p:cNvSpPr/>
            <p:nvPr userDrawn="1"/>
          </p:nvSpPr>
          <p:spPr>
            <a:xfrm>
              <a:off x="467829" y="204824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  <p:sp>
          <p:nvSpPr>
            <p:cNvPr id="13" name="자유형 12"/>
            <p:cNvSpPr/>
            <p:nvPr userDrawn="1"/>
          </p:nvSpPr>
          <p:spPr>
            <a:xfrm>
              <a:off x="8622069" y="194492"/>
              <a:ext cx="45719" cy="607553"/>
            </a:xfrm>
            <a:custGeom>
              <a:avLst/>
              <a:gdLst>
                <a:gd name="connsiteX0" fmla="*/ 0 w 0"/>
                <a:gd name="connsiteY0" fmla="*/ 0 h 637046"/>
                <a:gd name="connsiteX1" fmla="*/ 0 w 0"/>
                <a:gd name="connsiteY1" fmla="*/ 637046 h 63704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h="637046">
                  <a:moveTo>
                    <a:pt x="0" y="0"/>
                  </a:moveTo>
                  <a:lnTo>
                    <a:pt x="0" y="637046"/>
                  </a:lnTo>
                </a:path>
              </a:pathLst>
            </a:custGeom>
            <a:noFill/>
            <a:ln w="6350" cap="rnd">
              <a:solidFill>
                <a:schemeClr val="bg1">
                  <a:lumMod val="85000"/>
                </a:schemeClr>
              </a:solidFill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solidFill>
                  <a:prstClr val="white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886832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4" r:id="rId1"/>
    <p:sldLayoutId id="2147483725" r:id="rId2"/>
    <p:sldLayoutId id="2147483726" r:id="rId3"/>
    <p:sldLayoutId id="2147483727" r:id="rId4"/>
    <p:sldLayoutId id="2147483728" r:id="rId5"/>
    <p:sldLayoutId id="2147483729" r:id="rId6"/>
    <p:sldLayoutId id="2147483730" r:id="rId7"/>
    <p:sldLayoutId id="2147483731" r:id="rId8"/>
    <p:sldLayoutId id="2147483732" r:id="rId9"/>
    <p:sldLayoutId id="2147483733" r:id="rId10"/>
    <p:sldLayoutId id="2147483734" r:id="rId11"/>
    <p:sldLayoutId id="2147483735" r:id="rId12"/>
    <p:sldLayoutId id="2147483736" r:id="rId13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직사각형 10"/>
          <p:cNvSpPr/>
          <p:nvPr/>
        </p:nvSpPr>
        <p:spPr>
          <a:xfrm>
            <a:off x="4082500" y="4543341"/>
            <a:ext cx="1079143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2000" kern="0" spc="-150" dirty="0" smtClean="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2020.  </a:t>
            </a:r>
            <a:r>
              <a:rPr lang="en-US" altLang="ko-KR" sz="2000" kern="0" spc="-150" dirty="0" smtClean="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8. </a:t>
            </a:r>
            <a:endParaRPr lang="en-US" altLang="ko-KR" sz="2000" kern="0" spc="-15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grpSp>
        <p:nvGrpSpPr>
          <p:cNvPr id="3" name="그룹 10"/>
          <p:cNvGrpSpPr/>
          <p:nvPr/>
        </p:nvGrpSpPr>
        <p:grpSpPr>
          <a:xfrm>
            <a:off x="568125" y="1714498"/>
            <a:ext cx="8015380" cy="1077218"/>
            <a:chOff x="589068" y="3021200"/>
            <a:chExt cx="8015380" cy="1077218"/>
          </a:xfrm>
        </p:grpSpPr>
        <p:sp>
          <p:nvSpPr>
            <p:cNvPr id="19" name="직사각형 18"/>
            <p:cNvSpPr/>
            <p:nvPr/>
          </p:nvSpPr>
          <p:spPr>
            <a:xfrm>
              <a:off x="589068" y="3021200"/>
              <a:ext cx="8015380" cy="1077218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buSzPct val="100000"/>
                <a:defRPr/>
              </a:pPr>
              <a:r>
                <a:rPr lang="en-US" altLang="ko-KR" sz="3200" kern="0" spc="-300" dirty="0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2020 </a:t>
              </a:r>
              <a:r>
                <a:rPr lang="ko-KR" altLang="en-US" sz="3200" kern="0" spc="-300" dirty="0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부산</a:t>
              </a:r>
              <a:r>
                <a:rPr lang="en-US" altLang="ko-KR" sz="3200" kern="0" spc="-300" dirty="0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VR/AR</a:t>
              </a:r>
              <a:r>
                <a:rPr lang="ko-KR" altLang="en-US" sz="3200" kern="0" spc="-300" dirty="0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제작거점센터</a:t>
              </a:r>
              <a:endParaRPr lang="en-US" altLang="ko-KR" sz="3200" kern="0" spc="-300" dirty="0" smtClean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  <a:p>
              <a:pPr algn="ctr" defTabSz="1330325" eaLnBrk="0" latinLnBrk="0" hangingPunct="0">
                <a:buSzPct val="100000"/>
                <a:defRPr/>
              </a:pPr>
              <a:r>
                <a:rPr lang="ko-KR" altLang="en-US" sz="3200" kern="0" spc="-300" dirty="0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마케팅 지원사업  </a:t>
              </a:r>
              <a:r>
                <a:rPr lang="ko-KR" altLang="en-US" sz="3200" kern="0" spc="-300" dirty="0" err="1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발표심사</a:t>
              </a:r>
              <a:r>
                <a:rPr lang="ko-KR" altLang="en-US" sz="3200" kern="0" spc="-300" dirty="0" smtClean="0">
                  <a:gradFill>
                    <a:gsLst>
                      <a:gs pos="0">
                        <a:srgbClr val="1F497D">
                          <a:lumMod val="50000"/>
                        </a:srgbClr>
                      </a:gs>
                      <a:gs pos="100000">
                        <a:srgbClr val="004D86"/>
                      </a:gs>
                    </a:gsLst>
                    <a:lin ang="5400000" scaled="0"/>
                  </a:gradFill>
                  <a:latin typeface="HY견고딕" panose="02030600000101010101" pitchFamily="18" charset="-127"/>
                  <a:ea typeface="HY견고딕" panose="02030600000101010101" pitchFamily="18" charset="-127"/>
                </a:rPr>
                <a:t> 자료</a:t>
              </a:r>
              <a:endParaRPr lang="ko-KR" altLang="en-US" sz="3200" kern="0" spc="-30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HY견고딕" panose="02030600000101010101" pitchFamily="18" charset="-127"/>
                <a:ea typeface="HY견고딕" panose="02030600000101010101" pitchFamily="18" charset="-127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899592" y="3278004"/>
              <a:ext cx="598556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 defTabSz="1330325" eaLnBrk="0" latinLnBrk="0" hangingPunct="0">
                <a:buSzPct val="100000"/>
                <a:defRPr/>
              </a:pPr>
              <a:endParaRPr lang="ko-KR" altLang="en-US" sz="3600" kern="0" spc="-150" dirty="0">
                <a:gradFill>
                  <a:gsLst>
                    <a:gs pos="0">
                      <a:srgbClr val="1F497D">
                        <a:lumMod val="50000"/>
                      </a:srgbClr>
                    </a:gs>
                    <a:gs pos="100000">
                      <a:srgbClr val="004D86"/>
                    </a:gs>
                  </a:gsLst>
                  <a:lin ang="5400000" scaled="0"/>
                </a:gradFill>
                <a:latin typeface="+mn-ea"/>
              </a:endParaRPr>
            </a:p>
          </p:txBody>
        </p:sp>
      </p:grpSp>
      <p:sp>
        <p:nvSpPr>
          <p:cNvPr id="24" name="직사각형 23"/>
          <p:cNvSpPr/>
          <p:nvPr/>
        </p:nvSpPr>
        <p:spPr>
          <a:xfrm>
            <a:off x="4139952" y="3516709"/>
            <a:ext cx="896399" cy="4944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2000" kern="0" spc="-150" dirty="0" smtClean="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기업명</a:t>
            </a:r>
            <a:endParaRPr lang="en-US" altLang="ko-KR" sz="2000" b="1" kern="0" spc="-15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25" name="자유형 24"/>
          <p:cNvSpPr/>
          <p:nvPr/>
        </p:nvSpPr>
        <p:spPr>
          <a:xfrm>
            <a:off x="670120" y="3206783"/>
            <a:ext cx="7879404" cy="0"/>
          </a:xfrm>
          <a:custGeom>
            <a:avLst/>
            <a:gdLst>
              <a:gd name="connsiteX0" fmla="*/ 0 w 7879404"/>
              <a:gd name="connsiteY0" fmla="*/ 0 h 0"/>
              <a:gd name="connsiteX1" fmla="*/ 7879404 w 7879404"/>
              <a:gd name="connsiteY1" fmla="*/ 0 h 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</a:cxnLst>
            <a:rect l="l" t="t" r="r" b="b"/>
            <a:pathLst>
              <a:path w="7879404">
                <a:moveTo>
                  <a:pt x="0" y="0"/>
                </a:moveTo>
                <a:lnTo>
                  <a:pt x="7879404" y="0"/>
                </a:lnTo>
              </a:path>
            </a:pathLst>
          </a:custGeom>
          <a:noFill/>
          <a:ln w="3175">
            <a:solidFill>
              <a:schemeClr val="accent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-150">
              <a:solidFill>
                <a:prstClr val="white"/>
              </a:solidFill>
              <a:latin typeface="+mn-ea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014420" y="5733256"/>
            <a:ext cx="1133644" cy="49449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ko-KR" altLang="en-US" sz="2000" kern="0" spc="-150" dirty="0" err="1" smtClean="0">
                <a:gradFill>
                  <a:gsLst>
                    <a:gs pos="100000">
                      <a:prstClr val="black">
                        <a:lumMod val="65000"/>
                        <a:lumOff val="3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기업로고</a:t>
            </a:r>
            <a:endParaRPr lang="en-US" altLang="ko-KR" sz="2000" b="1" kern="0" spc="-150" dirty="0">
              <a:gradFill>
                <a:gsLst>
                  <a:gs pos="100000">
                    <a:prstClr val="black">
                      <a:lumMod val="65000"/>
                      <a:lumOff val="3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35630" y="363250"/>
            <a:ext cx="2047875" cy="342900"/>
          </a:xfrm>
          <a:prstGeom prst="rect">
            <a:avLst/>
          </a:prstGeom>
        </p:spPr>
      </p:pic>
      <p:pic>
        <p:nvPicPr>
          <p:cNvPr id="4" name="그림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25" y="263237"/>
            <a:ext cx="1638300" cy="5429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642238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5072067" y="2261779"/>
            <a:ext cx="40719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2400" b="1" kern="0" spc="-40" dirty="0" smtClean="0">
                <a:gradFill>
                  <a:gsLst>
                    <a:gs pos="100000">
                      <a:srgbClr val="4585A1"/>
                    </a:gs>
                    <a:gs pos="100000">
                      <a:srgbClr val="FFFFFF">
                        <a:alpha val="21001"/>
                      </a:srgbClr>
                    </a:gs>
                  </a:gsLst>
                  <a:lin ang="5400000" scaled="0"/>
                </a:gradFill>
                <a:latin typeface="+mn-ea"/>
              </a:rPr>
              <a:t>1. </a:t>
            </a:r>
            <a:r>
              <a:rPr lang="ko-KR" altLang="en-US" sz="2400" b="1" kern="0" spc="-40" dirty="0" err="1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0070C0"/>
                    </a:gs>
                  </a:gsLst>
                  <a:lin ang="5400000" scaled="0"/>
                </a:gradFill>
                <a:latin typeface="+mn-ea"/>
              </a:rPr>
              <a:t>기업개요</a:t>
            </a:r>
            <a:endParaRPr lang="ko-KR" altLang="en-US" sz="2400" b="1" kern="0" spc="-4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0070C0"/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5096384" y="2925630"/>
            <a:ext cx="4071934" cy="5749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2400" b="1" kern="0" spc="-40" dirty="0">
                <a:gradFill>
                  <a:gsLst>
                    <a:gs pos="100000">
                      <a:srgbClr val="4585A1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2</a:t>
            </a:r>
            <a:r>
              <a:rPr lang="en-US" altLang="ko-KR" sz="2400" b="1" kern="0" spc="-40" dirty="0" smtClean="0">
                <a:gradFill>
                  <a:gsLst>
                    <a:gs pos="100000">
                      <a:srgbClr val="4585A1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. </a:t>
            </a:r>
            <a:r>
              <a:rPr lang="ko-KR" altLang="en-US" sz="2400" b="1" kern="0" spc="-40" dirty="0" smtClean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 및 제품정보</a:t>
            </a:r>
            <a:endParaRPr lang="ko-KR" altLang="en-US" sz="2400" b="1" kern="0" spc="-40" dirty="0">
              <a:gradFill>
                <a:gsLst>
                  <a:gs pos="100000">
                    <a:prstClr val="black">
                      <a:lumMod val="85000"/>
                      <a:lumOff val="1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5072066" y="3606785"/>
            <a:ext cx="407193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defTabSz="1330325" eaLnBrk="0" latinLnBrk="0" hangingPunct="0">
              <a:lnSpc>
                <a:spcPct val="150000"/>
              </a:lnSpc>
              <a:spcAft>
                <a:spcPts val="600"/>
              </a:spcAft>
              <a:buSzPct val="100000"/>
              <a:defRPr/>
            </a:pPr>
            <a:r>
              <a:rPr lang="en-US" altLang="ko-KR" sz="2400" b="1" kern="0" spc="-40" dirty="0">
                <a:gradFill>
                  <a:gsLst>
                    <a:gs pos="100000">
                      <a:srgbClr val="4585A1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3</a:t>
            </a:r>
            <a:r>
              <a:rPr lang="en-US" altLang="ko-KR" sz="2400" b="1" kern="0" spc="-40" dirty="0" smtClean="0">
                <a:gradFill>
                  <a:gsLst>
                    <a:gs pos="100000">
                      <a:srgbClr val="4585A1"/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. </a:t>
            </a:r>
            <a:r>
              <a:rPr lang="ko-KR" altLang="en-US" sz="2400" b="1" kern="0" spc="-40" dirty="0">
                <a:gradFill>
                  <a:gsLst>
                    <a:gs pos="100000">
                      <a:prstClr val="black">
                        <a:lumMod val="85000"/>
                        <a:lumOff val="1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사업계획</a:t>
            </a:r>
          </a:p>
        </p:txBody>
      </p:sp>
      <p:cxnSp>
        <p:nvCxnSpPr>
          <p:cNvPr id="7" name="직선 연결선 6"/>
          <p:cNvCxnSpPr/>
          <p:nvPr/>
        </p:nvCxnSpPr>
        <p:spPr>
          <a:xfrm flipV="1">
            <a:off x="683568" y="2168926"/>
            <a:ext cx="8460432" cy="35938"/>
          </a:xfrm>
          <a:prstGeom prst="line">
            <a:avLst/>
          </a:prstGeom>
          <a:ln w="38100">
            <a:solidFill>
              <a:srgbClr val="4585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그룹 12"/>
          <p:cNvGrpSpPr/>
          <p:nvPr/>
        </p:nvGrpSpPr>
        <p:grpSpPr>
          <a:xfrm>
            <a:off x="467544" y="1573267"/>
            <a:ext cx="2172132" cy="527059"/>
            <a:chOff x="1498515" y="1356681"/>
            <a:chExt cx="1790667" cy="527059"/>
          </a:xfrm>
        </p:grpSpPr>
        <p:sp>
          <p:nvSpPr>
            <p:cNvPr id="11" name="모서리가 둥근 직사각형 10"/>
            <p:cNvSpPr/>
            <p:nvPr/>
          </p:nvSpPr>
          <p:spPr>
            <a:xfrm>
              <a:off x="1682255" y="1383674"/>
              <a:ext cx="1460985" cy="500066"/>
            </a:xfrm>
            <a:prstGeom prst="roundRect">
              <a:avLst>
                <a:gd name="adj" fmla="val 12991"/>
              </a:avLst>
            </a:prstGeom>
            <a:solidFill>
              <a:srgbClr val="4585A1"/>
            </a:solidFill>
            <a:ln w="9525" cap="rnd">
              <a:noFill/>
              <a:tailEnd type="none"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b="1">
                <a:solidFill>
                  <a:prstClr val="white"/>
                </a:solidFill>
                <a:latin typeface="+mn-ea"/>
              </a:endParaRPr>
            </a:p>
          </p:txBody>
        </p:sp>
        <p:sp>
          <p:nvSpPr>
            <p:cNvPr id="12" name="TextBox 11"/>
            <p:cNvSpPr txBox="1"/>
            <p:nvPr/>
          </p:nvSpPr>
          <p:spPr>
            <a:xfrm>
              <a:off x="1498515" y="1356681"/>
              <a:ext cx="179066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  <a:scene3d>
                <a:camera prst="orthographicFront"/>
                <a:lightRig rig="threePt" dir="t"/>
              </a:scene3d>
              <a:sp3d>
                <a:bevelT w="1270" h="1270"/>
              </a:sp3d>
            </a:bodyPr>
            <a:lstStyle/>
            <a:p>
              <a:pPr algn="ctr" fontAlgn="base">
                <a:spcAft>
                  <a:spcPct val="0"/>
                </a:spcAft>
                <a:buClr>
                  <a:prstClr val="black">
                    <a:lumMod val="85000"/>
                    <a:lumOff val="15000"/>
                  </a:prstClr>
                </a:buClr>
              </a:pPr>
              <a:r>
                <a:rPr kumimoji="1" lang="ko-KR" altLang="en-US" sz="2800" b="1" spc="-40" dirty="0" smtClean="0">
                  <a:gradFill>
                    <a:gsLst>
                      <a:gs pos="100000">
                        <a:prstClr val="white"/>
                      </a:gs>
                      <a:gs pos="100000">
                        <a:srgbClr val="FFFFFF">
                          <a:lumMod val="85000"/>
                          <a:alpha val="0"/>
                        </a:srgbClr>
                      </a:gs>
                    </a:gsLst>
                    <a:lin ang="10800000" scaled="0"/>
                  </a:gradFill>
                  <a:latin typeface="+mn-ea"/>
                </a:rPr>
                <a:t>목 차</a:t>
              </a:r>
              <a:endParaRPr kumimoji="1" lang="ko-KR" altLang="en-US" sz="2800" b="1" spc="-40" dirty="0">
                <a:gradFill>
                  <a:gsLst>
                    <a:gs pos="100000">
                      <a:prstClr val="white"/>
                    </a:gs>
                    <a:gs pos="100000">
                      <a:srgbClr val="FFFFFF">
                        <a:lumMod val="85000"/>
                        <a:alpha val="0"/>
                      </a:srgbClr>
                    </a:gs>
                  </a:gsLst>
                  <a:lin ang="10800000" scaled="0"/>
                </a:gradFill>
                <a:latin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41183497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 bwMode="auto">
          <a:xfrm>
            <a:off x="478159" y="261307"/>
            <a:ext cx="2047355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1. </a:t>
            </a:r>
            <a:r>
              <a:rPr lang="ko-KR" altLang="en-US" sz="3000" b="1" spc="-1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기업개요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3530138"/>
              </p:ext>
            </p:extLst>
          </p:nvPr>
        </p:nvGraphicFramePr>
        <p:xfrm>
          <a:off x="470081" y="1124744"/>
          <a:ext cx="8198297" cy="5471409"/>
        </p:xfrm>
        <a:graphic>
          <a:graphicData uri="http://schemas.openxmlformats.org/drawingml/2006/table">
            <a:tbl>
              <a:tblPr/>
              <a:tblGrid>
                <a:gridCol w="1720329">
                  <a:extLst>
                    <a:ext uri="{9D8B030D-6E8A-4147-A177-3AD203B41FA5}">
                      <a16:colId xmlns:a16="http://schemas.microsoft.com/office/drawing/2014/main" val="3315212212"/>
                    </a:ext>
                  </a:extLst>
                </a:gridCol>
                <a:gridCol w="2453497">
                  <a:extLst>
                    <a:ext uri="{9D8B030D-6E8A-4147-A177-3AD203B41FA5}">
                      <a16:colId xmlns:a16="http://schemas.microsoft.com/office/drawing/2014/main" val="944340902"/>
                    </a:ext>
                  </a:extLst>
                </a:gridCol>
                <a:gridCol w="94159">
                  <a:extLst>
                    <a:ext uri="{9D8B030D-6E8A-4147-A177-3AD203B41FA5}">
                      <a16:colId xmlns:a16="http://schemas.microsoft.com/office/drawing/2014/main" val="1040127376"/>
                    </a:ext>
                  </a:extLst>
                </a:gridCol>
                <a:gridCol w="1701375">
                  <a:extLst>
                    <a:ext uri="{9D8B030D-6E8A-4147-A177-3AD203B41FA5}">
                      <a16:colId xmlns:a16="http://schemas.microsoft.com/office/drawing/2014/main" val="3400567202"/>
                    </a:ext>
                  </a:extLst>
                </a:gridCol>
                <a:gridCol w="94159">
                  <a:extLst>
                    <a:ext uri="{9D8B030D-6E8A-4147-A177-3AD203B41FA5}">
                      <a16:colId xmlns:a16="http://schemas.microsoft.com/office/drawing/2014/main" val="2917342114"/>
                    </a:ext>
                  </a:extLst>
                </a:gridCol>
                <a:gridCol w="622611">
                  <a:extLst>
                    <a:ext uri="{9D8B030D-6E8A-4147-A177-3AD203B41FA5}">
                      <a16:colId xmlns:a16="http://schemas.microsoft.com/office/drawing/2014/main" val="2343208426"/>
                    </a:ext>
                  </a:extLst>
                </a:gridCol>
                <a:gridCol w="728157">
                  <a:extLst>
                    <a:ext uri="{9D8B030D-6E8A-4147-A177-3AD203B41FA5}">
                      <a16:colId xmlns:a16="http://schemas.microsoft.com/office/drawing/2014/main" val="1625498727"/>
                    </a:ext>
                  </a:extLst>
                </a:gridCol>
                <a:gridCol w="784010">
                  <a:extLst>
                    <a:ext uri="{9D8B030D-6E8A-4147-A177-3AD203B41FA5}">
                      <a16:colId xmlns:a16="http://schemas.microsoft.com/office/drawing/2014/main" val="3265519221"/>
                    </a:ext>
                  </a:extLst>
                </a:gridCol>
              </a:tblGrid>
              <a:tr h="76926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 업 명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대 표 자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성명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latinLnBrk="1"/>
                      <a:endParaRPr lang="ko-KR" altLang="en-US" dirty="0"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9056123"/>
                  </a:ext>
                </a:extLst>
              </a:tr>
              <a:tr h="57694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주 소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931159832"/>
                  </a:ext>
                </a:extLst>
              </a:tr>
              <a:tr h="598010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업 </a:t>
                      </a: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종</a:t>
                      </a:r>
                      <a:r>
                        <a:rPr lang="en-US" altLang="ko-KR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/</a:t>
                      </a: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업 태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7">
                  <a:txBody>
                    <a:bodyPr/>
                    <a:lstStyle/>
                    <a:p>
                      <a:pPr marL="13716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45010958"/>
                  </a:ext>
                </a:extLst>
              </a:tr>
              <a:tr h="646247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대표번호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팩스번호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15494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70385347"/>
                  </a:ext>
                </a:extLst>
              </a:tr>
              <a:tr h="54434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설립연도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err="1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임직원수</a:t>
                      </a:r>
                      <a:endParaRPr lang="en-US" altLang="ko-KR" sz="1300" b="1" dirty="0" smtClean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(2020</a:t>
                      </a: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년 초 기준</a:t>
                      </a:r>
                      <a:r>
                        <a:rPr lang="en-US" altLang="ko-KR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30535464"/>
                  </a:ext>
                </a:extLst>
              </a:tr>
              <a:tr h="801291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전년도 매출액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백만원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전년도 직접 수출액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algn="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천달러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15551091"/>
                  </a:ext>
                </a:extLst>
              </a:tr>
              <a:tr h="65281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주요 수출품목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30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수출국가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1.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2.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3.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158841067"/>
                  </a:ext>
                </a:extLst>
              </a:tr>
              <a:tr h="882495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주요생산품</a:t>
                      </a:r>
                    </a:p>
                  </a:txBody>
                  <a:tcPr marL="17310" marR="17310" marT="17310" marB="17310" anchor="ctr">
                    <a:lnL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16510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1. 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marL="16510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2.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16510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300" b="1" dirty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3.</a:t>
                      </a:r>
                    </a:p>
                  </a:txBody>
                  <a:tcPr marL="17310" marR="17310" marT="17310" marB="17310" anchor="ctr">
                    <a:lnL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159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00554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624461086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 bwMode="auto">
          <a:xfrm>
            <a:off x="478159" y="261307"/>
            <a:ext cx="3833101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2-1. 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</a:t>
            </a:r>
            <a:r>
              <a:rPr lang="en-US" altLang="ko-KR" sz="30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 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및 제품정보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2244356"/>
              </p:ext>
            </p:extLst>
          </p:nvPr>
        </p:nvGraphicFramePr>
        <p:xfrm>
          <a:off x="478159" y="984136"/>
          <a:ext cx="8198297" cy="5538975"/>
        </p:xfrm>
        <a:graphic>
          <a:graphicData uri="http://schemas.openxmlformats.org/drawingml/2006/table">
            <a:tbl>
              <a:tblPr/>
              <a:tblGrid>
                <a:gridCol w="1429545">
                  <a:extLst>
                    <a:ext uri="{9D8B030D-6E8A-4147-A177-3AD203B41FA5}">
                      <a16:colId xmlns:a16="http://schemas.microsoft.com/office/drawing/2014/main" val="887370897"/>
                    </a:ext>
                  </a:extLst>
                </a:gridCol>
                <a:gridCol w="1512168">
                  <a:extLst>
                    <a:ext uri="{9D8B030D-6E8A-4147-A177-3AD203B41FA5}">
                      <a16:colId xmlns:a16="http://schemas.microsoft.com/office/drawing/2014/main" val="2420836309"/>
                    </a:ext>
                  </a:extLst>
                </a:gridCol>
                <a:gridCol w="5256584">
                  <a:extLst>
                    <a:ext uri="{9D8B030D-6E8A-4147-A177-3AD203B41FA5}">
                      <a16:colId xmlns:a16="http://schemas.microsoft.com/office/drawing/2014/main" val="1544461991"/>
                    </a:ext>
                  </a:extLst>
                </a:gridCol>
              </a:tblGrid>
              <a:tr h="740942">
                <a:tc rowSpan="3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마케팅 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대상 기술 및 제품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err="1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기술명</a:t>
                      </a:r>
                      <a:r>
                        <a:rPr lang="en-US" altLang="ko-KR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/</a:t>
                      </a: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제품명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922957601"/>
                  </a:ext>
                </a:extLst>
              </a:tr>
              <a:tr h="113126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상품 개요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6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98906850"/>
                  </a:ext>
                </a:extLst>
              </a:tr>
              <a:tr h="642848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상품 규격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21960929"/>
                  </a:ext>
                </a:extLst>
              </a:tr>
              <a:tr h="653296">
                <a:tc rowSpan="2"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상품</a:t>
                      </a:r>
                      <a:endParaRPr lang="en-US" altLang="ko-KR" sz="1300" b="1" dirty="0" smtClean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경쟁력</a:t>
                      </a:r>
                      <a:endParaRPr lang="ko-KR" altLang="en-US" sz="10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제품 구성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9507950"/>
                  </a:ext>
                </a:extLst>
              </a:tr>
              <a:tr h="740942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상품 가치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(</a:t>
                      </a:r>
                      <a:r>
                        <a:rPr lang="ko-KR" altLang="en-US" sz="1300" b="1" dirty="0" err="1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예상가치</a:t>
                      </a:r>
                      <a:r>
                        <a:rPr lang="en-US" altLang="ko-KR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)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algn="l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47462454"/>
                  </a:ext>
                </a:extLst>
              </a:tr>
              <a:tr h="798433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제품 관련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err="1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인증내용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just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45229777"/>
                  </a:ext>
                </a:extLst>
              </a:tr>
              <a:tr h="831248">
                <a:tc>
                  <a:txBody>
                    <a:bodyPr/>
                    <a:lstStyle/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기술 및 제품</a:t>
                      </a:r>
                      <a:endParaRPr lang="en-US" altLang="ko-KR" sz="1300" b="1" dirty="0" smtClean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  <a:p>
                      <a:pPr marL="0" marR="0" algn="ctr">
                        <a:lnSpc>
                          <a:spcPct val="13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300" b="1" dirty="0" smtClean="0">
                          <a:solidFill>
                            <a:srgbClr val="000000"/>
                          </a:solidFill>
                          <a:effectLst/>
                          <a:latin typeface="HY중고딕" panose="02030600000101010101" pitchFamily="18" charset="-127"/>
                          <a:ea typeface="HY중고딕" panose="02030600000101010101" pitchFamily="18" charset="-127"/>
                        </a:rPr>
                        <a:t>우수성</a:t>
                      </a:r>
                      <a:endParaRPr lang="ko-KR" altLang="en-US" sz="13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6D6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algn="ctr">
                        <a:lnSpc>
                          <a:spcPct val="12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dirty="0">
                        <a:solidFill>
                          <a:srgbClr val="000000"/>
                        </a:solidFill>
                        <a:effectLst/>
                        <a:latin typeface="HY중고딕" panose="02030600000101010101" pitchFamily="18" charset="-127"/>
                        <a:ea typeface="HY중고딕" panose="02030600000101010101" pitchFamily="18" charset="-127"/>
                      </a:endParaRPr>
                    </a:p>
                  </a:txBody>
                  <a:tcPr marL="17593" marR="17593" marT="17593" marB="17593" anchor="ctr">
                    <a:lnL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556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435622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30336979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 bwMode="auto">
          <a:xfrm>
            <a:off x="478159" y="261307"/>
            <a:ext cx="4685898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2-2. 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 및 제품정보</a:t>
            </a: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(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사진</a:t>
            </a: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)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cxnSp>
        <p:nvCxnSpPr>
          <p:cNvPr id="4" name="직선 연결선 3"/>
          <p:cNvCxnSpPr/>
          <p:nvPr/>
        </p:nvCxnSpPr>
        <p:spPr>
          <a:xfrm>
            <a:off x="4572000" y="1196752"/>
            <a:ext cx="0" cy="518457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직선 연결선 6"/>
          <p:cNvCxnSpPr/>
          <p:nvPr/>
        </p:nvCxnSpPr>
        <p:spPr>
          <a:xfrm>
            <a:off x="683568" y="3645024"/>
            <a:ext cx="777686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TextBox 11"/>
          <p:cNvSpPr txBox="1"/>
          <p:nvPr/>
        </p:nvSpPr>
        <p:spPr bwMode="auto">
          <a:xfrm>
            <a:off x="2732843" y="2996952"/>
            <a:ext cx="3820278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 및 제품사진 붙임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248798964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 bwMode="auto">
          <a:xfrm>
            <a:off x="478159" y="261307"/>
            <a:ext cx="5051383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2-3. 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 및 제품정보</a:t>
            </a: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(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특장점</a:t>
            </a: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)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956029" y="2996952"/>
            <a:ext cx="7090404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 및 제품 특장점에 대해 자유롭게 작성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639275282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 bwMode="auto">
          <a:xfrm>
            <a:off x="478159" y="261307"/>
            <a:ext cx="2047355" cy="55399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30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3</a:t>
            </a:r>
            <a:r>
              <a:rPr lang="en-US" altLang="ko-KR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. </a:t>
            </a:r>
            <a:r>
              <a:rPr lang="ko-KR" altLang="en-US" sz="3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사업계획</a:t>
            </a:r>
            <a:endParaRPr lang="ko-KR" altLang="en-US" sz="3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8" name="TextBox 7"/>
          <p:cNvSpPr txBox="1"/>
          <p:nvPr/>
        </p:nvSpPr>
        <p:spPr bwMode="auto">
          <a:xfrm>
            <a:off x="649127" y="1252978"/>
            <a:ext cx="2709396" cy="40011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1. 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마케팅 활동 </a:t>
            </a:r>
            <a:r>
              <a:rPr lang="ko-KR" altLang="en-US" sz="2000" b="1" spc="-150" dirty="0" err="1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주요계획</a:t>
            </a:r>
            <a:endParaRPr lang="ko-KR" altLang="en-US" sz="2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9" name="TextBox 8"/>
          <p:cNvSpPr txBox="1"/>
          <p:nvPr/>
        </p:nvSpPr>
        <p:spPr bwMode="auto">
          <a:xfrm>
            <a:off x="649044" y="2648604"/>
            <a:ext cx="3962533" cy="8617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ko-KR" sz="20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2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. 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사업성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(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시장성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)</a:t>
            </a:r>
          </a:p>
          <a:p>
            <a:pPr>
              <a:spcBef>
                <a:spcPct val="50000"/>
              </a:spcBef>
            </a:pP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- 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타 제품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(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기술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)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과의 경쟁력 등 언급</a:t>
            </a:r>
            <a:endParaRPr lang="ko-KR" altLang="en-US" sz="2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10" name="TextBox 9"/>
          <p:cNvSpPr txBox="1"/>
          <p:nvPr/>
        </p:nvSpPr>
        <p:spPr bwMode="auto">
          <a:xfrm>
            <a:off x="548099" y="3933056"/>
            <a:ext cx="1907474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3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. 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비교우위 등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  </a:t>
            </a:r>
            <a:endParaRPr lang="ko-KR" altLang="en-US" sz="2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  <p:sp>
        <p:nvSpPr>
          <p:cNvPr id="6" name="TextBox 5"/>
          <p:cNvSpPr txBox="1"/>
          <p:nvPr/>
        </p:nvSpPr>
        <p:spPr bwMode="auto">
          <a:xfrm>
            <a:off x="548098" y="4755844"/>
            <a:ext cx="2655749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n-US" altLang="ko-KR" sz="2000" b="1" spc="-150" dirty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4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. </a:t>
            </a:r>
            <a:r>
              <a:rPr lang="ko-KR" altLang="en-US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지원금 지출계획 등</a:t>
            </a:r>
            <a:r>
              <a:rPr lang="en-US" altLang="ko-KR" sz="2000" b="1" spc="-150" dirty="0" smtClean="0">
                <a:gradFill>
                  <a:gsLst>
                    <a:gs pos="100000">
                      <a:prstClr val="black">
                        <a:lumMod val="75000"/>
                        <a:lumOff val="25000"/>
                      </a:prstClr>
                    </a:gs>
                    <a:gs pos="100000">
                      <a:srgbClr val="4F81BD">
                        <a:tint val="23500"/>
                        <a:satMod val="160000"/>
                      </a:srgbClr>
                    </a:gs>
                  </a:gsLst>
                  <a:lin ang="5400000" scaled="0"/>
                </a:gradFill>
                <a:latin typeface="+mn-ea"/>
              </a:rPr>
              <a:t>  </a:t>
            </a:r>
            <a:endParaRPr lang="ko-KR" altLang="en-US" sz="2000" b="1" spc="-150" dirty="0">
              <a:gradFill>
                <a:gsLst>
                  <a:gs pos="100000">
                    <a:prstClr val="black">
                      <a:lumMod val="75000"/>
                      <a:lumOff val="25000"/>
                    </a:prstClr>
                  </a:gs>
                  <a:gs pos="100000">
                    <a:srgbClr val="4F81BD">
                      <a:tint val="23500"/>
                      <a:satMod val="160000"/>
                    </a:srgbClr>
                  </a:gs>
                </a:gsLst>
                <a:lin ang="5400000" scaled="0"/>
              </a:gra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9638390"/>
      </p:ext>
    </p:extLst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  <a:scene3d>
          <a:camera prst="orthographicFront"/>
          <a:lightRig rig="threePt" dir="t"/>
        </a:scene3d>
        <a:sp3d contourW="25400">
          <a:bevelT w="1270" h="25400"/>
          <a:contourClr>
            <a:schemeClr val="tx1"/>
          </a:contourClr>
        </a:sp3d>
      </a:bodyPr>
      <a:lstStyle>
        <a:defPPr marL="180975" indent="-180975" algn="ctr">
          <a:spcBef>
            <a:spcPts val="1100"/>
          </a:spcBef>
          <a:buClr>
            <a:srgbClr val="FFCC00"/>
          </a:buClr>
          <a:buFont typeface="Arial" panose="020B0604020202020204" pitchFamily="34" charset="0"/>
          <a:buChar char="•"/>
          <a:tabLst>
            <a:tab pos="268288" algn="l"/>
          </a:tabLst>
          <a:defRPr sz="1400" b="1" spc="-150" dirty="0" smtClean="0">
            <a:gradFill>
              <a:gsLst>
                <a:gs pos="100000">
                  <a:srgbClr val="FFCC00"/>
                </a:gs>
                <a:gs pos="100000">
                  <a:srgbClr val="FFC000"/>
                </a:gs>
              </a:gsLst>
              <a:lin ang="5400000" scaled="0"/>
            </a:gradFill>
            <a:latin typeface="+mn-ea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5_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E6E6E6"/>
        </a:solidFill>
        <a:ln w="19050" cap="rnd">
          <a:solidFill>
            <a:schemeClr val="bg1">
              <a:lumMod val="50000"/>
            </a:schemeClr>
          </a:solidFill>
          <a:tailEnd type="none"/>
        </a:ln>
        <a:effectLst/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defRPr sz="1500" b="1" spc="-300">
            <a:solidFill>
              <a:prstClr val="white"/>
            </a:solidFill>
            <a:latin typeface="+mn-ea"/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6994</TotalTime>
  <Words>182</Words>
  <Application>Microsoft Office PowerPoint</Application>
  <PresentationFormat>화면 슬라이드 쇼(4:3)</PresentationFormat>
  <Paragraphs>58</Paragraphs>
  <Slides>7</Slides>
  <Notes>7</Notes>
  <HiddenSlides>0</HiddenSlides>
  <MMClips>0</MMClips>
  <ScaleCrop>false</ScaleCrop>
  <HeadingPairs>
    <vt:vector size="6" baseType="variant">
      <vt:variant>
        <vt:lpstr>사용한 글꼴</vt:lpstr>
      </vt:variant>
      <vt:variant>
        <vt:i4>5</vt:i4>
      </vt:variant>
      <vt:variant>
        <vt:lpstr>테마</vt:lpstr>
      </vt:variant>
      <vt:variant>
        <vt:i4>2</vt:i4>
      </vt:variant>
      <vt:variant>
        <vt:lpstr>슬라이드 제목</vt:lpstr>
      </vt:variant>
      <vt:variant>
        <vt:i4>7</vt:i4>
      </vt:variant>
    </vt:vector>
  </HeadingPairs>
  <TitlesOfParts>
    <vt:vector size="14" baseType="lpstr">
      <vt:lpstr>HY견고딕</vt:lpstr>
      <vt:lpstr>맑은 고딕</vt:lpstr>
      <vt:lpstr>-윤고딕320</vt:lpstr>
      <vt:lpstr>Arial</vt:lpstr>
      <vt:lpstr>HY중고딕</vt:lpstr>
      <vt:lpstr>Office 테마</vt:lpstr>
      <vt:lpstr>5_Office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도 현수</cp:lastModifiedBy>
  <cp:revision>430</cp:revision>
  <cp:lastPrinted>2018-04-26T04:01:09Z</cp:lastPrinted>
  <dcterms:created xsi:type="dcterms:W3CDTF">2015-01-08T13:06:47Z</dcterms:created>
  <dcterms:modified xsi:type="dcterms:W3CDTF">2020-08-11T01:37:35Z</dcterms:modified>
</cp:coreProperties>
</file>