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23" r:id="rId2"/>
  </p:sldMasterIdLst>
  <p:notesMasterIdLst>
    <p:notesMasterId r:id="rId10"/>
  </p:notesMasterIdLst>
  <p:handoutMasterIdLst>
    <p:handoutMasterId r:id="rId11"/>
  </p:handoutMasterIdLst>
  <p:sldIdLst>
    <p:sldId id="485" r:id="rId3"/>
    <p:sldId id="361" r:id="rId4"/>
    <p:sldId id="363" r:id="rId5"/>
    <p:sldId id="584" r:id="rId6"/>
    <p:sldId id="585" r:id="rId7"/>
    <p:sldId id="586" r:id="rId8"/>
    <p:sldId id="589" r:id="rId9"/>
  </p:sldIdLst>
  <p:sldSz cx="9144000" cy="6858000" type="screen4x3"/>
  <p:notesSz cx="6797675" cy="9926638"/>
  <p:embeddedFontLst>
    <p:embeddedFont>
      <p:font typeface="HY중고딕" panose="02030600000101010101" pitchFamily="18" charset="-127"/>
      <p:regular r:id="rId12"/>
    </p:embeddedFont>
    <p:embeddedFont>
      <p:font typeface="HY견고딕" panose="02030600000101010101" pitchFamily="18" charset="-127"/>
      <p:regular r:id="rId13"/>
    </p:embeddedFont>
    <p:embeddedFont>
      <p:font typeface="-윤고딕320" panose="020B0600000101010101" charset="-127"/>
      <p:regular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CC0000"/>
    <a:srgbClr val="FEFFCD"/>
    <a:srgbClr val="FFFFCC"/>
    <a:srgbClr val="DEE7F0"/>
    <a:srgbClr val="28A6A3"/>
    <a:srgbClr val="B74949"/>
    <a:srgbClr val="A96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10" autoAdjust="0"/>
    <p:restoredTop sz="88327" autoAdjust="0"/>
  </p:normalViewPr>
  <p:slideViewPr>
    <p:cSldViewPr>
      <p:cViewPr varScale="1">
        <p:scale>
          <a:sx n="116" d="100"/>
          <a:sy n="116" d="100"/>
        </p:scale>
        <p:origin x="190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68219-7AE0-41FF-8DF1-7B622D81191F}" type="datetimeFigureOut">
              <a:rPr lang="ko-KR" altLang="en-US" smtClean="0"/>
              <a:pPr/>
              <a:t>2020-05-19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9DA37-A413-491D-AE72-C4590B92AF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9513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2020-05-19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3" tIns="46052" rIns="92103" bIns="4605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2103" tIns="46052" rIns="92103" bIns="4605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47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04815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9018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3353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4584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2550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19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6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3962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8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78" r:id="rId3"/>
    <p:sldLayoutId id="2147483680" r:id="rId4"/>
    <p:sldLayoutId id="2147483685" r:id="rId5"/>
    <p:sldLayoutId id="2147483686" r:id="rId6"/>
    <p:sldLayoutId id="2147483687" r:id="rId7"/>
    <p:sldLayoutId id="2147483688" r:id="rId8"/>
    <p:sldLayoutId id="2147483691" r:id="rId9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2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86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4082500" y="4543341"/>
            <a:ext cx="10791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2020.  5. </a:t>
            </a:r>
            <a:endParaRPr lang="en-US" altLang="ko-KR" sz="2000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grpSp>
        <p:nvGrpSpPr>
          <p:cNvPr id="3" name="그룹 10"/>
          <p:cNvGrpSpPr/>
          <p:nvPr/>
        </p:nvGrpSpPr>
        <p:grpSpPr>
          <a:xfrm>
            <a:off x="568125" y="1714498"/>
            <a:ext cx="8015380" cy="1077218"/>
            <a:chOff x="589068" y="3021200"/>
            <a:chExt cx="8015380" cy="1077218"/>
          </a:xfrm>
        </p:grpSpPr>
        <p:sp>
          <p:nvSpPr>
            <p:cNvPr id="19" name="직사각형 18"/>
            <p:cNvSpPr/>
            <p:nvPr/>
          </p:nvSpPr>
          <p:spPr>
            <a:xfrm>
              <a:off x="589068" y="3021200"/>
              <a:ext cx="801538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2020 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부산</a:t>
              </a: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VR/AR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제작거점센터</a:t>
              </a:r>
              <a:endParaRPr lang="en-US" altLang="ko-KR" sz="3200" kern="0" spc="-30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마케팅 지원사업  </a:t>
              </a:r>
              <a:r>
                <a:rPr lang="ko-KR" altLang="en-US" sz="3200" kern="0" spc="-300" dirty="0" err="1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발표심사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자료</a:t>
              </a:r>
              <a:endParaRPr lang="ko-KR" altLang="en-US" sz="3200" kern="0" spc="-30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99592" y="3278004"/>
              <a:ext cx="5985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endParaRPr lang="ko-KR" altLang="en-US" sz="3600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+mn-ea"/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4139952" y="3516709"/>
            <a:ext cx="896399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기업명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5" name="자유형 24"/>
          <p:cNvSpPr/>
          <p:nvPr/>
        </p:nvSpPr>
        <p:spPr>
          <a:xfrm>
            <a:off x="670120" y="3206783"/>
            <a:ext cx="7879404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5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014420" y="5733256"/>
            <a:ext cx="1133644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err="1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기업로고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630" y="363250"/>
            <a:ext cx="2047875" cy="3429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25" y="263237"/>
            <a:ext cx="163830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22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072067" y="2261779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400" b="1" kern="0" spc="-4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96384" y="2925630"/>
            <a:ext cx="4071934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3606785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683568" y="2168926"/>
            <a:ext cx="8460432" cy="35938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12"/>
          <p:cNvGrpSpPr/>
          <p:nvPr/>
        </p:nvGrpSpPr>
        <p:grpSpPr>
          <a:xfrm>
            <a:off x="467544" y="1573267"/>
            <a:ext cx="2172132" cy="527059"/>
            <a:chOff x="1498515" y="1356681"/>
            <a:chExt cx="1790667" cy="527059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1682255" y="1383674"/>
              <a:ext cx="1460985" cy="500066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98515" y="1356681"/>
              <a:ext cx="17906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목 차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183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3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530138"/>
              </p:ext>
            </p:extLst>
          </p:nvPr>
        </p:nvGraphicFramePr>
        <p:xfrm>
          <a:off x="470081" y="1124744"/>
          <a:ext cx="8198297" cy="5471409"/>
        </p:xfrm>
        <a:graphic>
          <a:graphicData uri="http://schemas.openxmlformats.org/drawingml/2006/table">
            <a:tbl>
              <a:tblPr/>
              <a:tblGrid>
                <a:gridCol w="1720329">
                  <a:extLst>
                    <a:ext uri="{9D8B030D-6E8A-4147-A177-3AD203B41FA5}">
                      <a16:colId xmlns:a16="http://schemas.microsoft.com/office/drawing/2014/main" val="3315212212"/>
                    </a:ext>
                  </a:extLst>
                </a:gridCol>
                <a:gridCol w="2453497">
                  <a:extLst>
                    <a:ext uri="{9D8B030D-6E8A-4147-A177-3AD203B41FA5}">
                      <a16:colId xmlns:a16="http://schemas.microsoft.com/office/drawing/2014/main" val="9443409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1040127376"/>
                    </a:ext>
                  </a:extLst>
                </a:gridCol>
                <a:gridCol w="1701375">
                  <a:extLst>
                    <a:ext uri="{9D8B030D-6E8A-4147-A177-3AD203B41FA5}">
                      <a16:colId xmlns:a16="http://schemas.microsoft.com/office/drawing/2014/main" val="34005672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2917342114"/>
                    </a:ext>
                  </a:extLst>
                </a:gridCol>
                <a:gridCol w="622611">
                  <a:extLst>
                    <a:ext uri="{9D8B030D-6E8A-4147-A177-3AD203B41FA5}">
                      <a16:colId xmlns:a16="http://schemas.microsoft.com/office/drawing/2014/main" val="2343208426"/>
                    </a:ext>
                  </a:extLst>
                </a:gridCol>
                <a:gridCol w="728157">
                  <a:extLst>
                    <a:ext uri="{9D8B030D-6E8A-4147-A177-3AD203B41FA5}">
                      <a16:colId xmlns:a16="http://schemas.microsoft.com/office/drawing/2014/main" val="1625498727"/>
                    </a:ext>
                  </a:extLst>
                </a:gridCol>
                <a:gridCol w="784010">
                  <a:extLst>
                    <a:ext uri="{9D8B030D-6E8A-4147-A177-3AD203B41FA5}">
                      <a16:colId xmlns:a16="http://schemas.microsoft.com/office/drawing/2014/main" val="3265519221"/>
                    </a:ext>
                  </a:extLst>
                </a:gridCol>
              </a:tblGrid>
              <a:tr h="7692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 업 명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 표 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성명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9056123"/>
                  </a:ext>
                </a:extLst>
              </a:tr>
              <a:tr h="576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 소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159832"/>
                  </a:ext>
                </a:extLst>
              </a:tr>
              <a:tr h="5980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태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13716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010958"/>
                  </a:ext>
                </a:extLst>
              </a:tr>
              <a:tr h="6462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대표번호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팩스번호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5494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385347"/>
                  </a:ext>
                </a:extLst>
              </a:tr>
              <a:tr h="5443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설립연도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임직원수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(2020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년 초 기준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35464"/>
                  </a:ext>
                </a:extLst>
              </a:tr>
              <a:tr h="8012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매출액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백만원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직접 수출액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천달러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551091"/>
                  </a:ext>
                </a:extLst>
              </a:tr>
              <a:tr h="6528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 수출품목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수출국가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841067"/>
                  </a:ext>
                </a:extLst>
              </a:tr>
              <a:tr h="88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주요생산품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 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55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4610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383310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2-1.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및 제품정보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44356"/>
              </p:ext>
            </p:extLst>
          </p:nvPr>
        </p:nvGraphicFramePr>
        <p:xfrm>
          <a:off x="478159" y="984136"/>
          <a:ext cx="8198297" cy="5538975"/>
        </p:xfrm>
        <a:graphic>
          <a:graphicData uri="http://schemas.openxmlformats.org/drawingml/2006/table">
            <a:tbl>
              <a:tblPr/>
              <a:tblGrid>
                <a:gridCol w="1429545">
                  <a:extLst>
                    <a:ext uri="{9D8B030D-6E8A-4147-A177-3AD203B41FA5}">
                      <a16:colId xmlns:a16="http://schemas.microsoft.com/office/drawing/2014/main" val="887370897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420836309"/>
                    </a:ext>
                  </a:extLst>
                </a:gridCol>
                <a:gridCol w="5256584">
                  <a:extLst>
                    <a:ext uri="{9D8B030D-6E8A-4147-A177-3AD203B41FA5}">
                      <a16:colId xmlns:a16="http://schemas.microsoft.com/office/drawing/2014/main" val="1544461991"/>
                    </a:ext>
                  </a:extLst>
                </a:gridCol>
              </a:tblGrid>
              <a:tr h="74094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마케팅 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대상 기술 및 제품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제품명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2957601"/>
                  </a:ext>
                </a:extLst>
              </a:tr>
              <a:tr h="11312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개요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06850"/>
                  </a:ext>
                </a:extLst>
              </a:tr>
              <a:tr h="6428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규격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960929"/>
                  </a:ext>
                </a:extLst>
              </a:tr>
              <a:tr h="65329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경쟁력</a:t>
                      </a: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구성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9507950"/>
                  </a:ext>
                </a:extLst>
              </a:tr>
              <a:tr h="7409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가치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예상가치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462454"/>
                  </a:ext>
                </a:extLst>
              </a:tr>
              <a:tr h="7984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관련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인증내용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229777"/>
                  </a:ext>
                </a:extLst>
              </a:tr>
              <a:tr h="8312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우수성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356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336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468589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2-2.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사진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4572000" y="1196752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683568" y="3645024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 bwMode="auto">
          <a:xfrm>
            <a:off x="2732843" y="2996952"/>
            <a:ext cx="382027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제품사진 붙임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48798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505138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2-3.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특장점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956029" y="2996952"/>
            <a:ext cx="709040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 특장점에 대해 자유롭게 작성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39275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649127" y="1252978"/>
            <a:ext cx="270939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마케팅 활동 </a:t>
            </a:r>
            <a:r>
              <a:rPr lang="ko-KR" altLang="en-US" sz="2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주요계획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649044" y="2648604"/>
            <a:ext cx="396253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시장성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-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타 제품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과의 경쟁력 등 언급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548099" y="3933056"/>
            <a:ext cx="19074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비교우위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548098" y="4755844"/>
            <a:ext cx="26557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4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지원금 지출계획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6383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  <a:scene3d>
          <a:camera prst="orthographicFront"/>
          <a:lightRig rig="threePt" dir="t"/>
        </a:scene3d>
        <a:sp3d contourW="25400">
          <a:bevelT w="1270" h="25400"/>
          <a:contourClr>
            <a:schemeClr val="tx1"/>
          </a:contourClr>
        </a:sp3d>
      </a:bodyPr>
      <a:lstStyle>
        <a:defPPr marL="180975" indent="-180975" algn="ctr">
          <a:spcBef>
            <a:spcPts val="1100"/>
          </a:spcBef>
          <a:buClr>
            <a:srgbClr val="FFCC00"/>
          </a:buClr>
          <a:buFont typeface="Arial" panose="020B0604020202020204" pitchFamily="34" charset="0"/>
          <a:buChar char="•"/>
          <a:tabLst>
            <a:tab pos="268288" algn="l"/>
          </a:tabLst>
          <a:defRPr sz="1400" b="1" spc="-150" dirty="0" smtClean="0">
            <a:gradFill>
              <a:gsLst>
                <a:gs pos="100000">
                  <a:srgbClr val="FFCC00"/>
                </a:gs>
                <a:gs pos="100000">
                  <a:srgbClr val="FFC000"/>
                </a:gs>
              </a:gsLst>
              <a:lin ang="5400000" scaled="0"/>
            </a:gradFill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 w="19050" cap="rnd">
          <a:solidFill>
            <a:schemeClr val="bg1">
              <a:lumMod val="50000"/>
            </a:schemeClr>
          </a:solidFill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500" b="1" spc="-300">
            <a:solidFill>
              <a:prstClr val="white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6994</TotalTime>
  <Words>182</Words>
  <Application>Microsoft Office PowerPoint</Application>
  <PresentationFormat>화면 슬라이드 쇼(4:3)</PresentationFormat>
  <Paragraphs>58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Arial</vt:lpstr>
      <vt:lpstr>HY중고딕</vt:lpstr>
      <vt:lpstr>HY견고딕</vt:lpstr>
      <vt:lpstr>-윤고딕320</vt:lpstr>
      <vt:lpstr>맑은 고딕</vt:lpstr>
      <vt:lpstr>Office 테마</vt:lpstr>
      <vt:lpstr>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도 현수</cp:lastModifiedBy>
  <cp:revision>429</cp:revision>
  <cp:lastPrinted>2018-04-26T04:01:09Z</cp:lastPrinted>
  <dcterms:created xsi:type="dcterms:W3CDTF">2015-01-08T13:06:47Z</dcterms:created>
  <dcterms:modified xsi:type="dcterms:W3CDTF">2020-05-19T07:27:45Z</dcterms:modified>
</cp:coreProperties>
</file>